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</p:sldIdLst>
  <p:sldSz cy="5143500" cx="9144000"/>
  <p:notesSz cx="6858000" cy="9144000"/>
  <p:embeddedFontLst>
    <p:embeddedFont>
      <p:font typeface="Unbounded SemiBold"/>
      <p:regular r:id="rId63"/>
      <p:bold r:id="rId64"/>
    </p:embeddedFont>
    <p:embeddedFont>
      <p:font typeface="Unbounded Black"/>
      <p:bold r:id="rId65"/>
    </p:embeddedFont>
    <p:embeddedFont>
      <p:font typeface="Asta Sans Light"/>
      <p:regular r:id="rId66"/>
      <p:bold r:id="rId67"/>
    </p:embeddedFont>
    <p:embeddedFont>
      <p:font typeface="Asta Sans ExtraBold"/>
      <p:bold r:id="rId68"/>
    </p:embeddedFont>
    <p:embeddedFont>
      <p:font typeface="Asta Sans"/>
      <p:regular r:id="rId69"/>
      <p:bold r:id="rId70"/>
    </p:embeddedFont>
    <p:embeddedFont>
      <p:font typeface="Unbounded"/>
      <p:regular r:id="rId71"/>
      <p:bold r:id="rId7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2" Type="http://schemas.openxmlformats.org/officeDocument/2006/relationships/font" Target="fonts/Unbounded-bold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Unbounded-regular.fntdata"/><Relationship Id="rId70" Type="http://schemas.openxmlformats.org/officeDocument/2006/relationships/font" Target="fonts/AstaSans-bold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font" Target="fonts/UnboundedSemiBold-bold.fntdata"/><Relationship Id="rId63" Type="http://schemas.openxmlformats.org/officeDocument/2006/relationships/font" Target="fonts/UnboundedSemiBold-regular.fntdata"/><Relationship Id="rId22" Type="http://schemas.openxmlformats.org/officeDocument/2006/relationships/slide" Target="slides/slide17.xml"/><Relationship Id="rId66" Type="http://schemas.openxmlformats.org/officeDocument/2006/relationships/font" Target="fonts/AstaSansLight-regular.fntdata"/><Relationship Id="rId21" Type="http://schemas.openxmlformats.org/officeDocument/2006/relationships/slide" Target="slides/slide16.xml"/><Relationship Id="rId65" Type="http://schemas.openxmlformats.org/officeDocument/2006/relationships/font" Target="fonts/UnboundedBlack-bold.fntdata"/><Relationship Id="rId24" Type="http://schemas.openxmlformats.org/officeDocument/2006/relationships/slide" Target="slides/slide19.xml"/><Relationship Id="rId68" Type="http://schemas.openxmlformats.org/officeDocument/2006/relationships/font" Target="fonts/AstaSansExtraBold-bold.fntdata"/><Relationship Id="rId23" Type="http://schemas.openxmlformats.org/officeDocument/2006/relationships/slide" Target="slides/slide18.xml"/><Relationship Id="rId67" Type="http://schemas.openxmlformats.org/officeDocument/2006/relationships/font" Target="fonts/AstaSansLight-bold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AstaSans-regular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7894698bdf_2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7894698bdf_2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7894698bdf_2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7894698bdf_2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7894698bdf_2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7894698bdf_2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7894698bdf_2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7894698bdf_2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7894698bdf_2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7894698bdf_2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7894698bdf_2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7894698bdf_2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7894698bdf_2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7894698bdf_2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7894698bdf_2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7894698bdf_2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7894698bdf_2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7894698bdf_2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7894698bdf_2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7894698bdf_2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75aef6943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75aef6943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7894698bdf_2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7894698bdf_2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7894698bdf_2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7894698bdf_2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764864580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764864580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7894698bdf_2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7894698bdf_2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7894698bdf_2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7894698bdf_2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7894698bdf_2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7894698bdf_2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7894698bdf_2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7894698bdf_2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7894698bdf_2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7894698bdf_2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7648645809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7648645809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7648645809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7648645809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7894698bdf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7894698bdf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7648645809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7648645809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7648645809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7648645809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7648645809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37648645809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7648645809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7648645809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7648645809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7648645809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7648645809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7648645809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7648645809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7648645809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7648645809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37648645809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7648645809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37648645809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7648645809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7648645809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74ade008b1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74ade008b1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7648645809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37648645809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7648645809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37648645809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7894698bdf_2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37894698bdf_2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37648645809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37648645809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7648645809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7648645809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37648645809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37648645809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37648645809_0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37648645809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37648645809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37648645809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7648645809_0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7648645809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37648645809_0_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37648645809_0_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7894698bdf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7894698bdf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7648645809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37648645809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7648645809_0_4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7648645809_0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7648645809_0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37648645809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7648645809_0_4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7648645809_0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37648645809_0_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37648645809_0_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3829fcd6863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3829fcd6863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382a0f5c3d9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382a0f5c3d9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37648645809_0_4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37648645809_0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7894698bdf_2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7894698bdf_2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7894698bdf_2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7894698bdf_2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7894698bdf_2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7894698bdf_2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7894698bdf_2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7894698bdf_2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7.png"/><Relationship Id="rId6" Type="http://schemas.openxmlformats.org/officeDocument/2006/relationships/image" Target="../media/image7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18.gif"/><Relationship Id="rId5" Type="http://schemas.openxmlformats.org/officeDocument/2006/relationships/image" Target="../media/image7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8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16.png"/><Relationship Id="rId6" Type="http://schemas.openxmlformats.org/officeDocument/2006/relationships/image" Target="../media/image14.png"/><Relationship Id="rId7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30.png"/><Relationship Id="rId5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Relationship Id="rId4" Type="http://schemas.openxmlformats.org/officeDocument/2006/relationships/image" Target="../media/image44.png"/><Relationship Id="rId5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Relationship Id="rId4" Type="http://schemas.openxmlformats.org/officeDocument/2006/relationships/image" Target="../media/image44.png"/><Relationship Id="rId5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Relationship Id="rId4" Type="http://schemas.openxmlformats.org/officeDocument/2006/relationships/image" Target="../media/image44.png"/><Relationship Id="rId5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Relationship Id="rId4" Type="http://schemas.openxmlformats.org/officeDocument/2006/relationships/image" Target="../media/image44.png"/><Relationship Id="rId5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Relationship Id="rId4" Type="http://schemas.openxmlformats.org/officeDocument/2006/relationships/image" Target="../media/image4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4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8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4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png"/><Relationship Id="rId4" Type="http://schemas.openxmlformats.org/officeDocument/2006/relationships/image" Target="../media/image40.png"/><Relationship Id="rId5" Type="http://schemas.openxmlformats.org/officeDocument/2006/relationships/image" Target="../media/image4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png"/><Relationship Id="rId4" Type="http://schemas.openxmlformats.org/officeDocument/2006/relationships/image" Target="../media/image41.png"/><Relationship Id="rId5" Type="http://schemas.openxmlformats.org/officeDocument/2006/relationships/image" Target="../media/image4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Relationship Id="rId4" Type="http://schemas.openxmlformats.org/officeDocument/2006/relationships/image" Target="../media/image45.png"/><Relationship Id="rId5" Type="http://schemas.openxmlformats.org/officeDocument/2006/relationships/image" Target="../media/image48.png"/><Relationship Id="rId6" Type="http://schemas.openxmlformats.org/officeDocument/2006/relationships/image" Target="../media/image46.png"/><Relationship Id="rId7" Type="http://schemas.openxmlformats.org/officeDocument/2006/relationships/image" Target="../media/image5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4.png"/><Relationship Id="rId4" Type="http://schemas.openxmlformats.org/officeDocument/2006/relationships/image" Target="../media/image5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png"/><Relationship Id="rId4" Type="http://schemas.openxmlformats.org/officeDocument/2006/relationships/image" Target="../media/image4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4.png"/><Relationship Id="rId4" Type="http://schemas.openxmlformats.org/officeDocument/2006/relationships/image" Target="../media/image5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4.png"/><Relationship Id="rId4" Type="http://schemas.openxmlformats.org/officeDocument/2006/relationships/image" Target="../media/image6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hyperlink" Target="mailto:hiwate16@gmail.com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4.png"/><Relationship Id="rId4" Type="http://schemas.openxmlformats.org/officeDocument/2006/relationships/image" Target="../media/image5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4.png"/><Relationship Id="rId4" Type="http://schemas.openxmlformats.org/officeDocument/2006/relationships/image" Target="../media/image5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.png"/><Relationship Id="rId4" Type="http://schemas.openxmlformats.org/officeDocument/2006/relationships/image" Target="../media/image8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.png"/><Relationship Id="rId4" Type="http://schemas.openxmlformats.org/officeDocument/2006/relationships/image" Target="../media/image51.png"/><Relationship Id="rId5" Type="http://schemas.openxmlformats.org/officeDocument/2006/relationships/image" Target="../media/image53.png"/><Relationship Id="rId6" Type="http://schemas.openxmlformats.org/officeDocument/2006/relationships/image" Target="../media/image47.png"/><Relationship Id="rId7" Type="http://schemas.openxmlformats.org/officeDocument/2006/relationships/image" Target="../media/image61.png"/><Relationship Id="rId8" Type="http://schemas.openxmlformats.org/officeDocument/2006/relationships/image" Target="../media/image5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.png"/><Relationship Id="rId4" Type="http://schemas.openxmlformats.org/officeDocument/2006/relationships/image" Target="../media/image5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.png"/><Relationship Id="rId4" Type="http://schemas.openxmlformats.org/officeDocument/2006/relationships/image" Target="../media/image6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.png"/><Relationship Id="rId4" Type="http://schemas.openxmlformats.org/officeDocument/2006/relationships/image" Target="../media/image6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.png"/><Relationship Id="rId4" Type="http://schemas.openxmlformats.org/officeDocument/2006/relationships/image" Target="../media/image5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.png"/><Relationship Id="rId4" Type="http://schemas.openxmlformats.org/officeDocument/2006/relationships/image" Target="../media/image6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.png"/><Relationship Id="rId4" Type="http://schemas.openxmlformats.org/officeDocument/2006/relationships/image" Target="../media/image6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.png"/><Relationship Id="rId4" Type="http://schemas.openxmlformats.org/officeDocument/2006/relationships/image" Target="../media/image7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9.png"/><Relationship Id="rId7" Type="http://schemas.openxmlformats.org/officeDocument/2006/relationships/image" Target="../media/image73.png"/><Relationship Id="rId8" Type="http://schemas.openxmlformats.org/officeDocument/2006/relationships/image" Target="../media/image7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.png"/><Relationship Id="rId4" Type="http://schemas.openxmlformats.org/officeDocument/2006/relationships/image" Target="../media/image7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.png"/><Relationship Id="rId4" Type="http://schemas.openxmlformats.org/officeDocument/2006/relationships/image" Target="../media/image7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.png"/><Relationship Id="rId4" Type="http://schemas.openxmlformats.org/officeDocument/2006/relationships/image" Target="../media/image74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.png"/><Relationship Id="rId4" Type="http://schemas.openxmlformats.org/officeDocument/2006/relationships/image" Target="../media/image7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8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55CC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4355275" y="2379900"/>
            <a:ext cx="4505400" cy="4505400"/>
          </a:xfrm>
          <a:prstGeom prst="ellipse">
            <a:avLst/>
          </a:prstGeom>
          <a:solidFill>
            <a:srgbClr val="CCCCCC"/>
          </a:solidFill>
          <a:ln cap="flat" cmpd="sng" w="952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0" y="0"/>
            <a:ext cx="9144000" cy="2055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206575" y="2180625"/>
            <a:ext cx="4643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FEFEF"/>
                </a:solidFill>
                <a:highlight>
                  <a:schemeClr val="dk1"/>
                </a:highlight>
                <a:latin typeface="Asta Sans ExtraBold"/>
                <a:ea typeface="Asta Sans ExtraBold"/>
                <a:cs typeface="Asta Sans ExtraBold"/>
                <a:sym typeface="Asta Sans ExtraBold"/>
              </a:rPr>
              <a:t>Hacking Camp 31st.</a:t>
            </a:r>
            <a:endParaRPr sz="1800">
              <a:solidFill>
                <a:srgbClr val="EFEFEF"/>
              </a:solidFill>
              <a:highlight>
                <a:schemeClr val="dk1"/>
              </a:highlight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김태영</a:t>
            </a:r>
            <a:r>
              <a:rPr lang="en" sz="1800">
                <a:solidFill>
                  <a:schemeClr val="lt1"/>
                </a:solidFill>
                <a:latin typeface="Asta Sans"/>
                <a:ea typeface="Asta Sans"/>
                <a:cs typeface="Asta Sans"/>
                <a:sym typeface="Asta Sans"/>
              </a:rPr>
              <a:t> </a:t>
            </a:r>
            <a:endParaRPr sz="1800">
              <a:solidFill>
                <a:schemeClr val="lt1"/>
              </a:solidFill>
              <a:latin typeface="Asta Sans"/>
              <a:ea typeface="Asta Sans"/>
              <a:cs typeface="Asta Sans"/>
              <a:sym typeface="Ast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sta Sans"/>
                <a:ea typeface="Asta Sans"/>
                <a:cs typeface="Asta Sans"/>
                <a:sym typeface="Asta Sans"/>
              </a:rPr>
              <a:t>WHS 3기 DoMyBest Team </a:t>
            </a:r>
            <a:r>
              <a:rPr lang="en" sz="1800">
                <a:solidFill>
                  <a:schemeClr val="lt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☠️</a:t>
            </a:r>
            <a:endParaRPr sz="1800">
              <a:solidFill>
                <a:schemeClr val="lt1"/>
              </a:solidFill>
              <a:latin typeface="Asta Sans"/>
              <a:ea typeface="Asta Sans"/>
              <a:cs typeface="Asta Sans"/>
              <a:sym typeface="Asta Sans"/>
            </a:endParaRPr>
          </a:p>
        </p:txBody>
      </p:sp>
      <p:pic>
        <p:nvPicPr>
          <p:cNvPr id="57" name="Google Shape;57;p13" title="02.png"/>
          <p:cNvPicPr preferRelativeResize="0"/>
          <p:nvPr/>
        </p:nvPicPr>
        <p:blipFill rotWithShape="1">
          <a:blip r:embed="rId3">
            <a:alphaModFix/>
          </a:blip>
          <a:srcRect b="33647" l="0" r="0" t="0"/>
          <a:stretch/>
        </p:blipFill>
        <p:spPr>
          <a:xfrm>
            <a:off x="4572000" y="2444618"/>
            <a:ext cx="4071952" cy="2698883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>
            <p:ph type="ctrTitle"/>
          </p:nvPr>
        </p:nvSpPr>
        <p:spPr>
          <a:xfrm>
            <a:off x="73950" y="151350"/>
            <a:ext cx="14394300" cy="175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4A86E8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Windows</a:t>
            </a:r>
            <a:r>
              <a:rPr lang="en" sz="43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 Kernel Driver</a:t>
            </a:r>
            <a:r>
              <a:rPr lang="en" sz="43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 &amp;</a:t>
            </a:r>
            <a:br>
              <a:rPr lang="en" sz="43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</a:br>
            <a:r>
              <a:rPr lang="en" sz="43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Namped Pipe BugHunting</a:t>
            </a:r>
            <a:endParaRPr sz="43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2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22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 txBox="1"/>
          <p:nvPr/>
        </p:nvSpPr>
        <p:spPr>
          <a:xfrm>
            <a:off x="458575" y="3013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How we got started</a:t>
            </a:r>
            <a:endParaRPr sz="41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171" name="Google Shape;17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975" y="1212100"/>
            <a:ext cx="2941375" cy="332385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 rotWithShape="1">
          <a:blip r:embed="rId5">
            <a:alphaModFix/>
          </a:blip>
          <a:srcRect b="7793" l="6559" r="0" t="10687"/>
          <a:stretch/>
        </p:blipFill>
        <p:spPr>
          <a:xfrm>
            <a:off x="3888525" y="1212100"/>
            <a:ext cx="3229875" cy="211335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 rotWithShape="1">
          <a:blip r:embed="rId6">
            <a:alphaModFix/>
          </a:blip>
          <a:srcRect b="0" l="0" r="16680" t="0"/>
          <a:stretch/>
        </p:blipFill>
        <p:spPr>
          <a:xfrm>
            <a:off x="6326625" y="3021550"/>
            <a:ext cx="2241275" cy="151439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2"/>
          <p:cNvSpPr txBox="1"/>
          <p:nvPr/>
        </p:nvSpPr>
        <p:spPr>
          <a:xfrm>
            <a:off x="3784200" y="3486675"/>
            <a:ext cx="2494800" cy="8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highlight>
                  <a:schemeClr val="lt1"/>
                </a:highlight>
                <a:latin typeface="Asta Sans ExtraBold"/>
                <a:ea typeface="Asta Sans ExtraBold"/>
                <a:cs typeface="Asta Sans ExtraBold"/>
                <a:sym typeface="Asta Sans ExtraBold"/>
              </a:rPr>
              <a:t>그렇게 시작된</a:t>
            </a:r>
            <a:endParaRPr sz="2300">
              <a:solidFill>
                <a:schemeClr val="dk1"/>
              </a:solidFill>
              <a:highlight>
                <a:schemeClr val="lt1"/>
              </a:highlight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highlight>
                  <a:schemeClr val="lt1"/>
                </a:highlight>
                <a:latin typeface="Asta Sans ExtraBold"/>
                <a:ea typeface="Asta Sans ExtraBold"/>
                <a:cs typeface="Asta Sans ExtraBold"/>
                <a:sym typeface="Asta Sans ExtraBold"/>
              </a:rPr>
              <a:t>길고 긴 여정..🛳️</a:t>
            </a:r>
            <a:endParaRPr sz="2300">
              <a:solidFill>
                <a:schemeClr val="dk1"/>
              </a:solidFill>
              <a:highlight>
                <a:schemeClr val="lt1"/>
              </a:highlight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3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23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3"/>
          <p:cNvSpPr txBox="1"/>
          <p:nvPr/>
        </p:nvSpPr>
        <p:spPr>
          <a:xfrm>
            <a:off x="458575" y="3013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How we got started</a:t>
            </a:r>
            <a:endParaRPr sz="41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183" name="Google Shape;183;p23"/>
          <p:cNvPicPr preferRelativeResize="0"/>
          <p:nvPr/>
        </p:nvPicPr>
        <p:blipFill rotWithShape="1">
          <a:blip r:embed="rId4">
            <a:alphaModFix/>
          </a:blip>
          <a:srcRect b="10785" l="0" r="0" t="0"/>
          <a:stretch/>
        </p:blipFill>
        <p:spPr>
          <a:xfrm>
            <a:off x="790963" y="1185488"/>
            <a:ext cx="2626426" cy="27725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8450" y="1264300"/>
            <a:ext cx="2918799" cy="3112626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3"/>
          <p:cNvSpPr txBox="1"/>
          <p:nvPr/>
        </p:nvSpPr>
        <p:spPr>
          <a:xfrm>
            <a:off x="1479500" y="3630800"/>
            <a:ext cx="2918700" cy="6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highlight>
                  <a:srgbClr val="FFE599"/>
                </a:highlight>
                <a:latin typeface="Asta Sans ExtraBold"/>
                <a:ea typeface="Asta Sans ExtraBold"/>
                <a:cs typeface="Asta Sans ExtraBold"/>
                <a:sym typeface="Asta Sans ExtraBold"/>
              </a:rPr>
              <a:t>어려움도 있었지만…</a:t>
            </a:r>
            <a:endParaRPr sz="2300">
              <a:solidFill>
                <a:schemeClr val="dk1"/>
              </a:solidFill>
              <a:highlight>
                <a:srgbClr val="FFE599"/>
              </a:highlight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186" name="Google Shape;186;p23"/>
          <p:cNvSpPr txBox="1"/>
          <p:nvPr/>
        </p:nvSpPr>
        <p:spPr>
          <a:xfrm>
            <a:off x="6966300" y="2938725"/>
            <a:ext cx="1941900" cy="6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highlight>
                  <a:srgbClr val="FFE599"/>
                </a:highlight>
                <a:latin typeface="Asta Sans ExtraBold"/>
                <a:ea typeface="Asta Sans ExtraBold"/>
                <a:cs typeface="Asta Sans ExtraBold"/>
                <a:sym typeface="Asta Sans ExtraBold"/>
              </a:rPr>
              <a:t>함께 성장할 수 있었다!</a:t>
            </a:r>
            <a:endParaRPr sz="2300">
              <a:solidFill>
                <a:schemeClr val="dk1"/>
              </a:solidFill>
              <a:highlight>
                <a:srgbClr val="FFE599"/>
              </a:highlight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4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3000">
              <a:solidFill>
                <a:srgbClr val="AEAEAE"/>
              </a:solidFill>
            </a:endParaRPr>
          </a:p>
        </p:txBody>
      </p:sp>
      <p:sp>
        <p:nvSpPr>
          <p:cNvPr id="192" name="Google Shape;192;p24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24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4"/>
          <p:cNvSpPr txBox="1"/>
          <p:nvPr/>
        </p:nvSpPr>
        <p:spPr>
          <a:xfrm>
            <a:off x="458575" y="3013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Our Resolution</a:t>
            </a:r>
            <a:endParaRPr sz="41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195" name="Google Shape;19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225" y="2220176"/>
            <a:ext cx="6316425" cy="257275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96" name="Google Shape;196;p24"/>
          <p:cNvSpPr txBox="1"/>
          <p:nvPr/>
        </p:nvSpPr>
        <p:spPr>
          <a:xfrm>
            <a:off x="680075" y="1086775"/>
            <a:ext cx="3695400" cy="11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1"/>
                </a:solidFill>
                <a:latin typeface="Asta Sans Light"/>
                <a:ea typeface="Asta Sans Light"/>
                <a:cs typeface="Asta Sans Light"/>
                <a:sym typeface="Asta Sans Light"/>
              </a:rPr>
              <a:t>1.평균 </a:t>
            </a:r>
            <a:r>
              <a:rPr lang="en" sz="1700">
                <a:solidFill>
                  <a:schemeClr val="dk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하루 12시간</a:t>
            </a:r>
            <a:r>
              <a:rPr lang="en" sz="1700">
                <a:solidFill>
                  <a:schemeClr val="dk1"/>
                </a:solidFill>
                <a:latin typeface="Asta Sans Light"/>
                <a:ea typeface="Asta Sans Light"/>
                <a:cs typeface="Asta Sans Light"/>
                <a:sym typeface="Asta Sans Light"/>
              </a:rPr>
              <a:t>을 목표로</a:t>
            </a:r>
            <a:endParaRPr sz="1700">
              <a:solidFill>
                <a:schemeClr val="dk1"/>
              </a:solidFill>
              <a:latin typeface="Asta Sans Light"/>
              <a:ea typeface="Asta Sans Light"/>
              <a:cs typeface="Asta Sans Light"/>
              <a:sym typeface="Asta Sans Light"/>
            </a:endParaRPr>
          </a:p>
          <a:p>
            <a:pPr indent="0" lvl="0" marL="127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1"/>
                </a:solidFill>
                <a:latin typeface="Asta Sans Light"/>
                <a:ea typeface="Asta Sans Light"/>
                <a:cs typeface="Asta Sans Light"/>
                <a:sym typeface="Asta Sans Light"/>
              </a:rPr>
              <a:t>2.만나면 </a:t>
            </a:r>
            <a:r>
              <a:rPr lang="en" sz="1700">
                <a:solidFill>
                  <a:schemeClr val="dk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9 to 9 은 기본</a:t>
            </a:r>
            <a:r>
              <a:rPr lang="en" sz="1700">
                <a:solidFill>
                  <a:schemeClr val="dk1"/>
                </a:solidFill>
                <a:latin typeface="Asta Sans Light"/>
                <a:ea typeface="Asta Sans Light"/>
                <a:cs typeface="Asta Sans Light"/>
                <a:sym typeface="Asta Sans Light"/>
              </a:rPr>
              <a:t>!</a:t>
            </a:r>
            <a:endParaRPr sz="1700">
              <a:solidFill>
                <a:schemeClr val="dk1"/>
              </a:solidFill>
              <a:latin typeface="Asta Sans Light"/>
              <a:ea typeface="Asta Sans Light"/>
              <a:cs typeface="Asta Sans Light"/>
              <a:sym typeface="Asta Sans Light"/>
            </a:endParaRPr>
          </a:p>
          <a:p>
            <a:pPr indent="0" lvl="0" marL="127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Asta Sans Light"/>
                <a:ea typeface="Asta Sans Light"/>
                <a:cs typeface="Asta Sans Light"/>
                <a:sym typeface="Asta Sans Light"/>
              </a:rPr>
              <a:t>3.온라인으로 참석 시 디스코드로 참여</a:t>
            </a:r>
            <a:endParaRPr sz="1000">
              <a:solidFill>
                <a:schemeClr val="dk1"/>
              </a:solidFill>
              <a:latin typeface="Asta Sans Light"/>
              <a:ea typeface="Asta Sans Light"/>
              <a:cs typeface="Asta Sans Light"/>
              <a:sym typeface="Asta Sans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Asta Sans Light"/>
              <a:ea typeface="Asta Sans Light"/>
              <a:cs typeface="Asta Sans Light"/>
              <a:sym typeface="Asta Sans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3000">
              <a:solidFill>
                <a:srgbClr val="AEAEAE"/>
              </a:solidFill>
            </a:endParaRPr>
          </a:p>
        </p:txBody>
      </p:sp>
      <p:sp>
        <p:nvSpPr>
          <p:cNvPr id="202" name="Google Shape;202;p25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25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5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Our Resolution</a:t>
            </a:r>
            <a:endParaRPr sz="41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205" name="Google Shape;205;p25"/>
          <p:cNvSpPr txBox="1"/>
          <p:nvPr/>
        </p:nvSpPr>
        <p:spPr>
          <a:xfrm>
            <a:off x="552400" y="2298963"/>
            <a:ext cx="3695400" cy="11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Asta Sans Light"/>
                <a:ea typeface="Asta Sans Light"/>
                <a:cs typeface="Asta Sans Light"/>
                <a:sym typeface="Asta Sans Light"/>
              </a:rPr>
              <a:t>1.공부한 내용은 Notion에 기록</a:t>
            </a:r>
            <a:endParaRPr sz="1800">
              <a:solidFill>
                <a:schemeClr val="dk1"/>
              </a:solidFill>
              <a:latin typeface="Asta Sans Light"/>
              <a:ea typeface="Asta Sans Light"/>
              <a:cs typeface="Asta Sans Light"/>
              <a:sym typeface="Asta Sans Light"/>
            </a:endParaRPr>
          </a:p>
          <a:p>
            <a:pPr indent="0" lvl="0" marL="127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sta Sans Light"/>
                <a:ea typeface="Asta Sans Light"/>
                <a:cs typeface="Asta Sans Light"/>
                <a:sym typeface="Asta Sans Light"/>
              </a:rPr>
              <a:t>2.주 1회 회의를 통해 진행 상황 공유</a:t>
            </a:r>
            <a:endParaRPr sz="1100">
              <a:solidFill>
                <a:schemeClr val="dk1"/>
              </a:solidFill>
              <a:latin typeface="Asta Sans Light"/>
              <a:ea typeface="Asta Sans Light"/>
              <a:cs typeface="Asta Sans Light"/>
              <a:sym typeface="Asta Sans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Asta Sans Light"/>
              <a:ea typeface="Asta Sans Light"/>
              <a:cs typeface="Asta Sans Light"/>
              <a:sym typeface="Asta Sans Light"/>
            </a:endParaRPr>
          </a:p>
        </p:txBody>
      </p:sp>
      <p:pic>
        <p:nvPicPr>
          <p:cNvPr id="206" name="Google Shape;20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8700" y="1501025"/>
            <a:ext cx="3905450" cy="318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solidFill>
                <a:srgbClr val="AEAEAE"/>
              </a:solidFill>
            </a:endParaRPr>
          </a:p>
        </p:txBody>
      </p:sp>
      <p:sp>
        <p:nvSpPr>
          <p:cNvPr id="212" name="Google Shape;212;p26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26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6"/>
          <p:cNvSpPr txBox="1"/>
          <p:nvPr/>
        </p:nvSpPr>
        <p:spPr>
          <a:xfrm>
            <a:off x="458575" y="3013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How we got started</a:t>
            </a:r>
            <a:endParaRPr sz="41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215" name="Google Shape;215;p26"/>
          <p:cNvSpPr txBox="1"/>
          <p:nvPr/>
        </p:nvSpPr>
        <p:spPr>
          <a:xfrm>
            <a:off x="2332850" y="1337550"/>
            <a:ext cx="4575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2300">
                <a:solidFill>
                  <a:srgbClr val="666666"/>
                </a:solidFill>
              </a:rPr>
              <a:t>Windows LPE를 찾아 떠나는 여정</a:t>
            </a:r>
            <a:endParaRPr b="1" sz="2300">
              <a:solidFill>
                <a:srgbClr val="666666"/>
              </a:solidFill>
            </a:endParaRPr>
          </a:p>
        </p:txBody>
      </p:sp>
      <p:pic>
        <p:nvPicPr>
          <p:cNvPr id="216" name="Google Shape;216;p26" title="83177a46298beb13d4df5ebbb5a40be9.gif"/>
          <p:cNvPicPr preferRelativeResize="0"/>
          <p:nvPr/>
        </p:nvPicPr>
        <p:blipFill rotWithShape="1">
          <a:blip r:embed="rId4">
            <a:alphaModFix/>
          </a:blip>
          <a:srcRect b="17824" l="0" r="0" t="10562"/>
          <a:stretch/>
        </p:blipFill>
        <p:spPr>
          <a:xfrm>
            <a:off x="2608088" y="2522225"/>
            <a:ext cx="3927824" cy="2109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6"/>
          <p:cNvSpPr txBox="1"/>
          <p:nvPr/>
        </p:nvSpPr>
        <p:spPr>
          <a:xfrm>
            <a:off x="2647650" y="1722175"/>
            <a:ext cx="3848700" cy="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C0000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To be continued…</a:t>
            </a:r>
            <a:endParaRPr sz="2700">
              <a:solidFill>
                <a:srgbClr val="CC0000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218" name="Google Shape;21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291775" y="2495150"/>
            <a:ext cx="1480900" cy="220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32850" y="2495150"/>
            <a:ext cx="1551849" cy="2204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7"/>
          <p:cNvSpPr txBox="1"/>
          <p:nvPr/>
        </p:nvSpPr>
        <p:spPr>
          <a:xfrm>
            <a:off x="36825" y="2350550"/>
            <a:ext cx="6138300" cy="21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0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0</a:t>
            </a:r>
            <a:r>
              <a:rPr b="1" lang="en" sz="20000">
                <a:solidFill>
                  <a:srgbClr val="6D9EEB"/>
                </a:solidFill>
                <a:latin typeface="Unbounded"/>
                <a:ea typeface="Unbounded"/>
                <a:cs typeface="Unbounded"/>
                <a:sym typeface="Unbounded"/>
              </a:rPr>
              <a:t>2</a:t>
            </a:r>
            <a:endParaRPr b="1" sz="20000">
              <a:solidFill>
                <a:srgbClr val="6D9EEB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226" name="Google Shape;226;p27"/>
          <p:cNvSpPr txBox="1"/>
          <p:nvPr/>
        </p:nvSpPr>
        <p:spPr>
          <a:xfrm>
            <a:off x="4620275" y="1599050"/>
            <a:ext cx="4023300" cy="75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1"/>
                </a:solidFill>
                <a:latin typeface="Unbounded Black"/>
                <a:ea typeface="Unbounded Black"/>
                <a:cs typeface="Unbounded Black"/>
                <a:sym typeface="Unbounded Black"/>
              </a:rPr>
              <a:t>Road to LPE</a:t>
            </a:r>
            <a:endParaRPr sz="3900">
              <a:solidFill>
                <a:schemeClr val="dk1"/>
              </a:solidFill>
              <a:latin typeface="Unbounded Black"/>
              <a:ea typeface="Unbounded Black"/>
              <a:cs typeface="Unbounded Black"/>
              <a:sym typeface="Unbounded Black"/>
            </a:endParaRPr>
          </a:p>
        </p:txBody>
      </p:sp>
      <p:pic>
        <p:nvPicPr>
          <p:cNvPr id="227" name="Google Shape;227;p27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5262" y="475021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7"/>
          <p:cNvSpPr/>
          <p:nvPr/>
        </p:nvSpPr>
        <p:spPr>
          <a:xfrm>
            <a:off x="0" y="286375"/>
            <a:ext cx="9144000" cy="10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27"/>
          <p:cNvPicPr preferRelativeResize="0"/>
          <p:nvPr/>
        </p:nvPicPr>
        <p:blipFill rotWithShape="1">
          <a:blip r:embed="rId4">
            <a:alphaModFix/>
          </a:blip>
          <a:srcRect b="23359" l="0" r="0" t="0"/>
          <a:stretch/>
        </p:blipFill>
        <p:spPr>
          <a:xfrm>
            <a:off x="193800" y="1429448"/>
            <a:ext cx="2145724" cy="2176099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7"/>
          <p:cNvSpPr/>
          <p:nvPr/>
        </p:nvSpPr>
        <p:spPr>
          <a:xfrm>
            <a:off x="0" y="97725"/>
            <a:ext cx="9144000" cy="10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7"/>
          <p:cNvSpPr txBox="1"/>
          <p:nvPr/>
        </p:nvSpPr>
        <p:spPr>
          <a:xfrm>
            <a:off x="4308450" y="1599050"/>
            <a:ext cx="201300" cy="75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solidFill>
                <a:schemeClr val="dk1"/>
              </a:solidFill>
              <a:latin typeface="Unbounded Black"/>
              <a:ea typeface="Unbounded Black"/>
              <a:cs typeface="Unbounded Black"/>
              <a:sym typeface="Unbounded Black"/>
            </a:endParaRPr>
          </a:p>
        </p:txBody>
      </p:sp>
      <p:sp>
        <p:nvSpPr>
          <p:cNvPr id="232" name="Google Shape;232;p27"/>
          <p:cNvSpPr txBox="1"/>
          <p:nvPr/>
        </p:nvSpPr>
        <p:spPr>
          <a:xfrm>
            <a:off x="4089925" y="1599050"/>
            <a:ext cx="108000" cy="75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solidFill>
                <a:schemeClr val="dk1"/>
              </a:solidFill>
              <a:latin typeface="Unbounded Black"/>
              <a:ea typeface="Unbounded Black"/>
              <a:cs typeface="Unbounded Black"/>
              <a:sym typeface="Unbounded Blac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8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3000">
              <a:solidFill>
                <a:srgbClr val="AEAEAE"/>
              </a:solidFill>
            </a:endParaRPr>
          </a:p>
        </p:txBody>
      </p:sp>
      <p:sp>
        <p:nvSpPr>
          <p:cNvPr id="238" name="Google Shape;238;p28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Google Shape;239;p28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8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Our Plan</a:t>
            </a:r>
            <a:endParaRPr sz="41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241" name="Google Shape;24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125" y="1093900"/>
            <a:ext cx="4461624" cy="368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6675" y="1446087"/>
            <a:ext cx="2200400" cy="225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21611" y="3386675"/>
            <a:ext cx="2990526" cy="13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9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3000">
              <a:solidFill>
                <a:srgbClr val="AEAEAE"/>
              </a:solidFill>
            </a:endParaRPr>
          </a:p>
        </p:txBody>
      </p:sp>
      <p:pic>
        <p:nvPicPr>
          <p:cNvPr id="249" name="Google Shape;249;p29"/>
          <p:cNvPicPr preferRelativeResize="0"/>
          <p:nvPr/>
        </p:nvPicPr>
        <p:blipFill rotWithShape="1">
          <a:blip r:embed="rId3">
            <a:alphaModFix/>
          </a:blip>
          <a:srcRect b="26530" l="0" r="0" t="0"/>
          <a:stretch/>
        </p:blipFill>
        <p:spPr>
          <a:xfrm>
            <a:off x="599975" y="1364675"/>
            <a:ext cx="4041300" cy="37788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250" name="Google Shape;250;p29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1" name="Google Shape;251;p29" title="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9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Voidsec</a:t>
            </a:r>
            <a:endParaRPr sz="41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253" name="Google Shape;253;p29"/>
          <p:cNvSpPr/>
          <p:nvPr/>
        </p:nvSpPr>
        <p:spPr>
          <a:xfrm>
            <a:off x="334050" y="4868550"/>
            <a:ext cx="4542300" cy="275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4300" y="1903603"/>
            <a:ext cx="6433001" cy="23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0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3000">
              <a:solidFill>
                <a:srgbClr val="AEAEAE"/>
              </a:solidFill>
            </a:endParaRPr>
          </a:p>
        </p:txBody>
      </p:sp>
      <p:sp>
        <p:nvSpPr>
          <p:cNvPr id="260" name="Google Shape;260;p30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1" name="Google Shape;261;p30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0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HEVD</a:t>
            </a:r>
            <a:endParaRPr sz="41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263" name="Google Shape;263;p30"/>
          <p:cNvSpPr/>
          <p:nvPr/>
        </p:nvSpPr>
        <p:spPr>
          <a:xfrm>
            <a:off x="334050" y="4868550"/>
            <a:ext cx="4542300" cy="275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4" name="Google Shape;26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825" y="1306775"/>
            <a:ext cx="4976001" cy="16769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265" name="Google Shape;26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3750" y="377500"/>
            <a:ext cx="724625" cy="84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825" y="3163225"/>
            <a:ext cx="4840316" cy="1290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267" name="Google Shape;267;p30"/>
          <p:cNvPicPr preferRelativeResize="0"/>
          <p:nvPr/>
        </p:nvPicPr>
        <p:blipFill rotWithShape="1">
          <a:blip r:embed="rId7">
            <a:alphaModFix/>
          </a:blip>
          <a:srcRect b="56747" l="0" r="52825" t="0"/>
          <a:stretch/>
        </p:blipFill>
        <p:spPr>
          <a:xfrm>
            <a:off x="645225" y="3797100"/>
            <a:ext cx="4742925" cy="713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268" name="Google Shape;268;p30"/>
          <p:cNvSpPr txBox="1"/>
          <p:nvPr/>
        </p:nvSpPr>
        <p:spPr>
          <a:xfrm>
            <a:off x="5970900" y="1147463"/>
            <a:ext cx="3695400" cy="11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rgbClr val="666666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Buffer Overflow</a:t>
            </a:r>
            <a:endParaRPr i="1" sz="1300">
              <a:solidFill>
                <a:srgbClr val="666666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127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300">
                <a:solidFill>
                  <a:srgbClr val="666666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Arbitrary Increment</a:t>
            </a:r>
            <a:endParaRPr i="1" sz="1300">
              <a:solidFill>
                <a:srgbClr val="666666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127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rgbClr val="666666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Arbitrary Overwrite</a:t>
            </a:r>
            <a:endParaRPr i="1" sz="1300">
              <a:solidFill>
                <a:srgbClr val="666666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127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300">
                <a:solidFill>
                  <a:srgbClr val="666666"/>
                </a:solidFill>
                <a:latin typeface="Asta Sans"/>
                <a:ea typeface="Asta Sans"/>
                <a:cs typeface="Asta Sans"/>
                <a:sym typeface="Asta Sans"/>
              </a:rPr>
              <a:t>Write NULL</a:t>
            </a:r>
            <a:br>
              <a:rPr i="1" lang="en" sz="1300">
                <a:solidFill>
                  <a:srgbClr val="666666"/>
                </a:solidFill>
                <a:latin typeface="Asta Sans"/>
                <a:ea typeface="Asta Sans"/>
                <a:cs typeface="Asta Sans"/>
                <a:sym typeface="Asta Sans"/>
              </a:rPr>
            </a:br>
            <a:r>
              <a:rPr i="1" lang="en" sz="1300">
                <a:solidFill>
                  <a:srgbClr val="666666"/>
                </a:solidFill>
                <a:latin typeface="Asta Sans"/>
                <a:ea typeface="Asta Sans"/>
                <a:cs typeface="Asta Sans"/>
                <a:sym typeface="Asta Sans"/>
              </a:rPr>
              <a:t>Double Fetch</a:t>
            </a:r>
            <a:endParaRPr i="1" sz="1300">
              <a:solidFill>
                <a:srgbClr val="666666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127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rgbClr val="666666"/>
                </a:solidFill>
                <a:latin typeface="Asta Sans"/>
                <a:ea typeface="Asta Sans"/>
                <a:cs typeface="Asta Sans"/>
                <a:sym typeface="Asta Sans"/>
              </a:rPr>
              <a:t>Use After Free</a:t>
            </a:r>
            <a:endParaRPr i="1" sz="1300">
              <a:solidFill>
                <a:srgbClr val="666666"/>
              </a:solidFill>
              <a:latin typeface="Asta Sans"/>
              <a:ea typeface="Asta Sans"/>
              <a:cs typeface="Asta Sans"/>
              <a:sym typeface="Asta Sans"/>
            </a:endParaRPr>
          </a:p>
          <a:p>
            <a:pPr indent="0" lvl="0" marL="127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rgbClr val="666666"/>
                </a:solidFill>
                <a:latin typeface="Asta Sans"/>
                <a:ea typeface="Asta Sans"/>
                <a:cs typeface="Asta Sans"/>
                <a:sym typeface="Asta Sans"/>
              </a:rPr>
              <a:t>Type Confusion</a:t>
            </a:r>
            <a:endParaRPr i="1" sz="1300">
              <a:solidFill>
                <a:srgbClr val="666666"/>
              </a:solidFill>
              <a:latin typeface="Asta Sans"/>
              <a:ea typeface="Asta Sans"/>
              <a:cs typeface="Asta Sans"/>
              <a:sym typeface="Asta Sans"/>
            </a:endParaRPr>
          </a:p>
          <a:p>
            <a:pPr indent="0" lvl="0" marL="127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rgbClr val="666666"/>
                </a:solidFill>
                <a:latin typeface="Asta Sans"/>
                <a:ea typeface="Asta Sans"/>
                <a:cs typeface="Asta Sans"/>
                <a:sym typeface="Asta Sans"/>
              </a:rPr>
              <a:t>Integer Overflow</a:t>
            </a:r>
            <a:endParaRPr i="1" sz="1300">
              <a:solidFill>
                <a:srgbClr val="666666"/>
              </a:solidFill>
              <a:latin typeface="Asta Sans"/>
              <a:ea typeface="Asta Sans"/>
              <a:cs typeface="Asta Sans"/>
              <a:sym typeface="Asta Sans"/>
            </a:endParaRPr>
          </a:p>
          <a:p>
            <a:pPr indent="0" lvl="0" marL="127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rgbClr val="666666"/>
                </a:solidFill>
                <a:latin typeface="Asta Sans"/>
                <a:ea typeface="Asta Sans"/>
                <a:cs typeface="Asta Sans"/>
                <a:sym typeface="Asta Sans"/>
              </a:rPr>
              <a:t>Memory Disclosure</a:t>
            </a:r>
            <a:endParaRPr i="1" sz="1300">
              <a:solidFill>
                <a:srgbClr val="666666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127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rgbClr val="666666"/>
                </a:solidFill>
                <a:latin typeface="Asta Sans"/>
                <a:ea typeface="Asta Sans"/>
                <a:cs typeface="Asta Sans"/>
                <a:sym typeface="Asta Sans"/>
              </a:rPr>
              <a:t>Null Pointer Dereference</a:t>
            </a:r>
            <a:endParaRPr i="1" sz="1300">
              <a:solidFill>
                <a:srgbClr val="666666"/>
              </a:solidFill>
              <a:latin typeface="Asta Sans"/>
              <a:ea typeface="Asta Sans"/>
              <a:cs typeface="Asta Sans"/>
              <a:sym typeface="Asta Sans"/>
            </a:endParaRPr>
          </a:p>
          <a:p>
            <a:pPr indent="0" lvl="0" marL="127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9900FF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… and so on</a:t>
            </a:r>
            <a:endParaRPr sz="2000">
              <a:solidFill>
                <a:srgbClr val="9900FF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Asta Sans Light"/>
              <a:ea typeface="Asta Sans Light"/>
              <a:cs typeface="Asta Sans Light"/>
              <a:sym typeface="Asta Sans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1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3000">
              <a:solidFill>
                <a:srgbClr val="AEAEAE"/>
              </a:solidFill>
            </a:endParaRPr>
          </a:p>
        </p:txBody>
      </p:sp>
      <p:sp>
        <p:nvSpPr>
          <p:cNvPr id="274" name="Google Shape;274;p31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5" name="Google Shape;275;p31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1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1-Day Analysis</a:t>
            </a:r>
            <a:endParaRPr sz="41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277" name="Google Shape;277;p31"/>
          <p:cNvSpPr/>
          <p:nvPr/>
        </p:nvSpPr>
        <p:spPr>
          <a:xfrm>
            <a:off x="334050" y="4868550"/>
            <a:ext cx="4542300" cy="275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8" name="Google Shape;27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675" y="1170095"/>
            <a:ext cx="8475898" cy="3427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" name="Google Shape;65;p14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536325" y="354875"/>
            <a:ext cx="7333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How we got started</a:t>
            </a:r>
            <a:endParaRPr sz="39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519425" y="1316000"/>
            <a:ext cx="27117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0</a:t>
            </a:r>
            <a:r>
              <a:rPr lang="en" sz="2600">
                <a:solidFill>
                  <a:srgbClr val="FF0000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1 </a:t>
            </a:r>
            <a:r>
              <a:rPr lang="en" sz="26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프로젝트 개요</a:t>
            </a:r>
            <a:endParaRPr sz="26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3184350" y="2463950"/>
            <a:ext cx="27753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0</a:t>
            </a:r>
            <a:r>
              <a:rPr lang="en" sz="2600">
                <a:solidFill>
                  <a:srgbClr val="48C512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2 </a:t>
            </a:r>
            <a:r>
              <a:rPr lang="en" sz="26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프로젝트 진행</a:t>
            </a:r>
            <a:endParaRPr sz="26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5980450" y="1316000"/>
            <a:ext cx="28227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0</a:t>
            </a:r>
            <a:r>
              <a:rPr lang="en" sz="2600">
                <a:solidFill>
                  <a:srgbClr val="9900FF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3 </a:t>
            </a:r>
            <a:r>
              <a:rPr lang="en" sz="2600">
                <a:solidFill>
                  <a:srgbClr val="9900FF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프로젝트 결과</a:t>
            </a:r>
            <a:endParaRPr sz="2600">
              <a:solidFill>
                <a:srgbClr val="9900FF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776375" y="2029900"/>
            <a:ext cx="2482800" cy="24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776375" y="1913800"/>
            <a:ext cx="2197800" cy="9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Who are we?</a:t>
            </a:r>
            <a:endParaRPr sz="1700">
              <a:solidFill>
                <a:schemeClr val="dk2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Topic Introduction</a:t>
            </a:r>
            <a:endParaRPr sz="1700">
              <a:solidFill>
                <a:schemeClr val="dk2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How we got started</a:t>
            </a:r>
            <a:r>
              <a:rPr lang="en" sz="1700">
                <a:solidFill>
                  <a:schemeClr val="dk2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 </a:t>
            </a:r>
            <a:endParaRPr sz="1700">
              <a:solidFill>
                <a:schemeClr val="dk2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3683400" y="3036400"/>
            <a:ext cx="1777200" cy="23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Our Resolution</a:t>
            </a:r>
            <a:endParaRPr sz="1700">
              <a:solidFill>
                <a:schemeClr val="dk2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Our Plan</a:t>
            </a:r>
            <a:endParaRPr sz="1700">
              <a:solidFill>
                <a:schemeClr val="dk2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Voidsec</a:t>
            </a:r>
            <a:endParaRPr sz="1700">
              <a:solidFill>
                <a:schemeClr val="dk2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HEVD Learning</a:t>
            </a:r>
            <a:endParaRPr sz="1700">
              <a:solidFill>
                <a:schemeClr val="dk2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1-day Exploit</a:t>
            </a:r>
            <a:endParaRPr sz="1700">
              <a:solidFill>
                <a:schemeClr val="dk2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6378250" y="1913800"/>
            <a:ext cx="2027100" cy="23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Road to LPE</a:t>
            </a:r>
            <a:endParaRPr sz="1600">
              <a:solidFill>
                <a:schemeClr val="dk2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Target Collection</a:t>
            </a:r>
            <a:endParaRPr sz="1600">
              <a:solidFill>
                <a:schemeClr val="dk2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Target Analyze</a:t>
            </a:r>
            <a:endParaRPr sz="1600">
              <a:solidFill>
                <a:schemeClr val="dk2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찾은 취약점 소개</a:t>
            </a:r>
            <a:endParaRPr sz="1600">
              <a:solidFill>
                <a:schemeClr val="dk2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Review</a:t>
            </a:r>
            <a:endParaRPr sz="1600">
              <a:solidFill>
                <a:schemeClr val="dk2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Ending ...</a:t>
            </a:r>
            <a:endParaRPr sz="1600">
              <a:solidFill>
                <a:schemeClr val="dk2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2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3000">
              <a:solidFill>
                <a:srgbClr val="AEAEAE"/>
              </a:solidFill>
            </a:endParaRPr>
          </a:p>
        </p:txBody>
      </p:sp>
      <p:sp>
        <p:nvSpPr>
          <p:cNvPr id="284" name="Google Shape;284;p32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5" name="Google Shape;285;p32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2"/>
          <p:cNvSpPr/>
          <p:nvPr/>
        </p:nvSpPr>
        <p:spPr>
          <a:xfrm>
            <a:off x="334050" y="4868550"/>
            <a:ext cx="4542300" cy="275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2"/>
          <p:cNvSpPr txBox="1"/>
          <p:nvPr/>
        </p:nvSpPr>
        <p:spPr>
          <a:xfrm>
            <a:off x="1925562" y="956075"/>
            <a:ext cx="5292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3000">
                <a:solidFill>
                  <a:schemeClr val="dk1"/>
                </a:solidFill>
                <a:highlight>
                  <a:srgbClr val="CCCCCC"/>
                </a:highlight>
              </a:rPr>
              <a:t>LPE를 찾았을 수 있었나요?</a:t>
            </a:r>
            <a:endParaRPr b="1" sz="3000">
              <a:solidFill>
                <a:schemeClr val="dk1"/>
              </a:solidFill>
              <a:highlight>
                <a:srgbClr val="CCCCCC"/>
              </a:highlight>
            </a:endParaRPr>
          </a:p>
        </p:txBody>
      </p:sp>
      <p:pic>
        <p:nvPicPr>
          <p:cNvPr id="288" name="Google Shape;28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8160" y="1646975"/>
            <a:ext cx="4107676" cy="2745126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3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3000">
              <a:solidFill>
                <a:srgbClr val="AEAEAE"/>
              </a:solidFill>
            </a:endParaRPr>
          </a:p>
        </p:txBody>
      </p:sp>
      <p:sp>
        <p:nvSpPr>
          <p:cNvPr id="294" name="Google Shape;294;p33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5" name="Google Shape;295;p33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3"/>
          <p:cNvSpPr/>
          <p:nvPr/>
        </p:nvSpPr>
        <p:spPr>
          <a:xfrm>
            <a:off x="334050" y="4868550"/>
            <a:ext cx="4542300" cy="275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7" name="Google Shape;29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337" y="1810425"/>
            <a:ext cx="7919324" cy="264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163" y="664325"/>
            <a:ext cx="4054065" cy="108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4"/>
          <p:cNvSpPr txBox="1"/>
          <p:nvPr/>
        </p:nvSpPr>
        <p:spPr>
          <a:xfrm>
            <a:off x="1283850" y="1307350"/>
            <a:ext cx="6576300" cy="1446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Target Collection 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Process</a:t>
            </a:r>
            <a:endParaRPr/>
          </a:p>
        </p:txBody>
      </p:sp>
      <p:sp>
        <p:nvSpPr>
          <p:cNvPr id="304" name="Google Shape;304;p34"/>
          <p:cNvSpPr/>
          <p:nvPr/>
        </p:nvSpPr>
        <p:spPr>
          <a:xfrm>
            <a:off x="142800" y="3105150"/>
            <a:ext cx="1666800" cy="1666800"/>
          </a:xfrm>
          <a:prstGeom prst="plus">
            <a:avLst>
              <a:gd fmla="val 7756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sta Sans ExtraBold"/>
                <a:ea typeface="Asta Sans ExtraBold"/>
                <a:cs typeface="Asta Sans ExtraBold"/>
                <a:sym typeface="Asta Sans ExtraBold"/>
              </a:rPr>
              <a:t>STEP 01. </a:t>
            </a:r>
            <a:endParaRPr sz="1600"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설치된 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드라이버 식별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305" name="Google Shape;305;p34"/>
          <p:cNvSpPr/>
          <p:nvPr/>
        </p:nvSpPr>
        <p:spPr>
          <a:xfrm>
            <a:off x="1940700" y="3105150"/>
            <a:ext cx="1666800" cy="1666800"/>
          </a:xfrm>
          <a:prstGeom prst="plus">
            <a:avLst>
              <a:gd fmla="val 7756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sta Sans ExtraBold"/>
                <a:ea typeface="Asta Sans ExtraBold"/>
                <a:cs typeface="Asta Sans ExtraBold"/>
                <a:sym typeface="Asta Sans ExtraBold"/>
              </a:rPr>
              <a:t>STEP 02.</a:t>
            </a:r>
            <a:endParaRPr sz="1600"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자동 로드 드라이버 식별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306" name="Google Shape;306;p34"/>
          <p:cNvSpPr/>
          <p:nvPr/>
        </p:nvSpPr>
        <p:spPr>
          <a:xfrm>
            <a:off x="3738600" y="3105150"/>
            <a:ext cx="1666800" cy="1666800"/>
          </a:xfrm>
          <a:prstGeom prst="plus">
            <a:avLst>
              <a:gd fmla="val 7756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sta Sans ExtraBold"/>
                <a:ea typeface="Asta Sans ExtraBold"/>
                <a:cs typeface="Asta Sans ExtraBold"/>
                <a:sym typeface="Asta Sans ExtraBold"/>
              </a:rPr>
              <a:t>STEP 03.</a:t>
            </a:r>
            <a:endParaRPr sz="1600"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수집 자동화 스크립트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307" name="Google Shape;307;p34"/>
          <p:cNvSpPr/>
          <p:nvPr/>
        </p:nvSpPr>
        <p:spPr>
          <a:xfrm>
            <a:off x="5536500" y="3105150"/>
            <a:ext cx="1666800" cy="1666800"/>
          </a:xfrm>
          <a:prstGeom prst="plus">
            <a:avLst>
              <a:gd fmla="val 7756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sta Sans ExtraBold"/>
                <a:ea typeface="Asta Sans ExtraBold"/>
                <a:cs typeface="Asta Sans ExtraBold"/>
                <a:sym typeface="Asta Sans ExtraBold"/>
              </a:rPr>
              <a:t>STEP 04.</a:t>
            </a:r>
            <a:endParaRPr sz="1600"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설치된 수집 결과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308" name="Google Shape;308;p34"/>
          <p:cNvSpPr/>
          <p:nvPr/>
        </p:nvSpPr>
        <p:spPr>
          <a:xfrm>
            <a:off x="7334400" y="3105150"/>
            <a:ext cx="1666800" cy="1666800"/>
          </a:xfrm>
          <a:prstGeom prst="plus">
            <a:avLst>
              <a:gd fmla="val 7756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sta Sans ExtraBold"/>
                <a:ea typeface="Asta Sans ExtraBold"/>
                <a:cs typeface="Asta Sans ExtraBold"/>
                <a:sym typeface="Asta Sans ExtraBold"/>
              </a:rPr>
              <a:t>STEP 05.</a:t>
            </a:r>
            <a:endParaRPr sz="1600"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분석 시작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4"/>
          <p:cNvSpPr/>
          <p:nvPr/>
        </p:nvSpPr>
        <p:spPr>
          <a:xfrm rot="5400000">
            <a:off x="4005300" y="12450"/>
            <a:ext cx="1133400" cy="1262100"/>
          </a:xfrm>
          <a:prstGeom prst="flowChartDelay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4"/>
          <p:cNvSpPr/>
          <p:nvPr/>
        </p:nvSpPr>
        <p:spPr>
          <a:xfrm>
            <a:off x="7609800" y="85500"/>
            <a:ext cx="1116000" cy="1116000"/>
          </a:xfrm>
          <a:prstGeom prst="ellipse">
            <a:avLst/>
          </a:prstGeom>
          <a:solidFill>
            <a:schemeClr val="lt1"/>
          </a:solidFill>
          <a:ln cap="flat" cmpd="sng" w="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75" lIns="77975" spcFirstLastPara="1" rIns="77975" wrap="square" tIns="77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3"/>
          </a:p>
        </p:txBody>
      </p:sp>
      <p:pic>
        <p:nvPicPr>
          <p:cNvPr id="311" name="Google Shape;311;p34" title="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4107" y="160329"/>
            <a:ext cx="967552" cy="966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4"/>
          <p:cNvSpPr txBox="1"/>
          <p:nvPr/>
        </p:nvSpPr>
        <p:spPr>
          <a:xfrm>
            <a:off x="1283850" y="394500"/>
            <a:ext cx="65763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accen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KERNEL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5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318" name="Google Shape;318;p35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5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Target </a:t>
            </a: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Collection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Process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320" name="Google Shape;320;p35"/>
          <p:cNvSpPr txBox="1"/>
          <p:nvPr/>
        </p:nvSpPr>
        <p:spPr>
          <a:xfrm>
            <a:off x="3353225" y="1011050"/>
            <a:ext cx="23562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highlight>
                  <a:srgbClr val="351C75"/>
                </a:highlight>
                <a:latin typeface="Asta Sans Light"/>
                <a:ea typeface="Asta Sans Light"/>
                <a:cs typeface="Asta Sans Light"/>
                <a:sym typeface="Asta Sans Light"/>
              </a:rPr>
              <a:t>Step 01. </a:t>
            </a:r>
            <a:endParaRPr sz="3800">
              <a:solidFill>
                <a:schemeClr val="lt1"/>
              </a:solidFill>
              <a:highlight>
                <a:srgbClr val="351C75"/>
              </a:highlight>
              <a:latin typeface="Asta Sans Light"/>
              <a:ea typeface="Asta Sans Light"/>
              <a:cs typeface="Asta Sans Light"/>
              <a:sym typeface="Asta Sans Light"/>
            </a:endParaRPr>
          </a:p>
        </p:txBody>
      </p:sp>
      <p:pic>
        <p:nvPicPr>
          <p:cNvPr id="321" name="Google Shape;32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575" y="1803650"/>
            <a:ext cx="5265351" cy="275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322" name="Google Shape;322;p35"/>
          <p:cNvSpPr/>
          <p:nvPr/>
        </p:nvSpPr>
        <p:spPr>
          <a:xfrm>
            <a:off x="7300300" y="54100"/>
            <a:ext cx="1116000" cy="1116000"/>
          </a:xfrm>
          <a:prstGeom prst="ellipse">
            <a:avLst/>
          </a:prstGeom>
          <a:solidFill>
            <a:schemeClr val="lt1"/>
          </a:solidFill>
          <a:ln cap="flat" cmpd="sng" w="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75" lIns="77975" spcFirstLastPara="1" rIns="77975" wrap="square" tIns="77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3"/>
          </a:p>
        </p:txBody>
      </p:sp>
      <p:pic>
        <p:nvPicPr>
          <p:cNvPr id="323" name="Google Shape;323;p35" title="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4607" y="128929"/>
            <a:ext cx="967552" cy="966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5"/>
          <p:cNvSpPr txBox="1"/>
          <p:nvPr/>
        </p:nvSpPr>
        <p:spPr>
          <a:xfrm>
            <a:off x="5709425" y="2392000"/>
            <a:ext cx="2632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설치된 드라이버 식별</a:t>
            </a:r>
            <a:endParaRPr sz="1800">
              <a:solidFill>
                <a:schemeClr val="lt1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pic>
        <p:nvPicPr>
          <p:cNvPr id="325" name="Google Shape;32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2625" y="1875525"/>
            <a:ext cx="3081050" cy="592675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326" name="Google Shape;326;p35"/>
          <p:cNvSpPr txBox="1"/>
          <p:nvPr/>
        </p:nvSpPr>
        <p:spPr>
          <a:xfrm>
            <a:off x="5709425" y="2828400"/>
            <a:ext cx="46461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Asta Sans"/>
                <a:ea typeface="Asta Sans"/>
                <a:cs typeface="Asta Sans"/>
                <a:sym typeface="Asta Sans"/>
              </a:rPr>
              <a:t>Driver 설치 시 파일 시스템 변화를 </a:t>
            </a:r>
            <a:br>
              <a:rPr lang="en" sz="1500">
                <a:solidFill>
                  <a:srgbClr val="FFFFFF"/>
                </a:solidFill>
                <a:latin typeface="Asta Sans"/>
                <a:ea typeface="Asta Sans"/>
                <a:cs typeface="Asta Sans"/>
                <a:sym typeface="Asta Sans"/>
              </a:rPr>
            </a:br>
            <a:r>
              <a:rPr lang="en" sz="1500">
                <a:solidFill>
                  <a:srgbClr val="FFFFFF"/>
                </a:solidFill>
                <a:latin typeface="Asta Sans"/>
                <a:ea typeface="Asta Sans"/>
                <a:cs typeface="Asta Sans"/>
                <a:sym typeface="Asta Sans"/>
              </a:rPr>
              <a:t>추적해 생성된 .sys 파일 식별</a:t>
            </a:r>
            <a:endParaRPr sz="1500">
              <a:solidFill>
                <a:srgbClr val="FFFFFF"/>
              </a:solidFill>
              <a:latin typeface="Asta Sans"/>
              <a:ea typeface="Asta Sans"/>
              <a:cs typeface="Asta Sans"/>
              <a:sym typeface="Asta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6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3000">
              <a:solidFill>
                <a:srgbClr val="D9EAD3"/>
              </a:solidFill>
            </a:endParaRPr>
          </a:p>
        </p:txBody>
      </p:sp>
      <p:sp>
        <p:nvSpPr>
          <p:cNvPr id="332" name="Google Shape;332;p36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Target </a:t>
            </a: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Collection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Process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333" name="Google Shape;333;p36"/>
          <p:cNvSpPr txBox="1"/>
          <p:nvPr/>
        </p:nvSpPr>
        <p:spPr>
          <a:xfrm>
            <a:off x="3353225" y="1011050"/>
            <a:ext cx="23562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highlight>
                  <a:srgbClr val="351C75"/>
                </a:highlight>
                <a:latin typeface="Asta Sans Light"/>
                <a:ea typeface="Asta Sans Light"/>
                <a:cs typeface="Asta Sans Light"/>
                <a:sym typeface="Asta Sans Light"/>
              </a:rPr>
              <a:t>Step 02. </a:t>
            </a:r>
            <a:endParaRPr sz="3800">
              <a:solidFill>
                <a:schemeClr val="lt1"/>
              </a:solidFill>
              <a:highlight>
                <a:srgbClr val="351C75"/>
              </a:highlight>
              <a:latin typeface="Asta Sans Light"/>
              <a:ea typeface="Asta Sans Light"/>
              <a:cs typeface="Asta Sans Light"/>
              <a:sym typeface="Asta Sans Light"/>
            </a:endParaRPr>
          </a:p>
        </p:txBody>
      </p:sp>
      <p:pic>
        <p:nvPicPr>
          <p:cNvPr id="334" name="Google Shape;33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275" y="2007750"/>
            <a:ext cx="4725400" cy="227907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6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6"/>
          <p:cNvSpPr/>
          <p:nvPr/>
        </p:nvSpPr>
        <p:spPr>
          <a:xfrm>
            <a:off x="7300300" y="54100"/>
            <a:ext cx="1116000" cy="1116000"/>
          </a:xfrm>
          <a:prstGeom prst="ellipse">
            <a:avLst/>
          </a:prstGeom>
          <a:solidFill>
            <a:schemeClr val="lt1"/>
          </a:solidFill>
          <a:ln cap="flat" cmpd="sng" w="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75" lIns="77975" spcFirstLastPara="1" rIns="77975" wrap="square" tIns="77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3"/>
          </a:p>
        </p:txBody>
      </p:sp>
      <p:pic>
        <p:nvPicPr>
          <p:cNvPr id="337" name="Google Shape;337;p36" title="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4607" y="128929"/>
            <a:ext cx="967552" cy="966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6"/>
          <p:cNvSpPr txBox="1"/>
          <p:nvPr/>
        </p:nvSpPr>
        <p:spPr>
          <a:xfrm>
            <a:off x="5709425" y="2402825"/>
            <a:ext cx="2632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자동 로드 드라이버 식별</a:t>
            </a:r>
            <a:endParaRPr sz="1800">
              <a:solidFill>
                <a:schemeClr val="lt1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pic>
        <p:nvPicPr>
          <p:cNvPr id="339" name="Google Shape;339;p36"/>
          <p:cNvPicPr preferRelativeResize="0"/>
          <p:nvPr/>
        </p:nvPicPr>
        <p:blipFill rotWithShape="1">
          <a:blip r:embed="rId5">
            <a:alphaModFix/>
          </a:blip>
          <a:srcRect b="27203" l="0" r="0" t="0"/>
          <a:stretch/>
        </p:blipFill>
        <p:spPr>
          <a:xfrm>
            <a:off x="5544525" y="1941123"/>
            <a:ext cx="1979143" cy="46170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sp>
        <p:nvSpPr>
          <p:cNvPr id="340" name="Google Shape;340;p36"/>
          <p:cNvSpPr txBox="1"/>
          <p:nvPr/>
        </p:nvSpPr>
        <p:spPr>
          <a:xfrm>
            <a:off x="5709425" y="2864525"/>
            <a:ext cx="46461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SW 설치 및 실행 시 자동으로 </a:t>
            </a:r>
            <a:endParaRPr sz="15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로드되는 KERNEL Driver 탐색</a:t>
            </a:r>
            <a:endParaRPr sz="15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Asta Sans"/>
              <a:ea typeface="Asta Sans"/>
              <a:cs typeface="Asta Sans"/>
              <a:sym typeface="Asta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7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3000">
              <a:solidFill>
                <a:srgbClr val="D9EAD3"/>
              </a:solidFill>
            </a:endParaRPr>
          </a:p>
        </p:txBody>
      </p:sp>
      <p:sp>
        <p:nvSpPr>
          <p:cNvPr id="346" name="Google Shape;346;p37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Target </a:t>
            </a: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Collection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Process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347" name="Google Shape;347;p37"/>
          <p:cNvSpPr txBox="1"/>
          <p:nvPr/>
        </p:nvSpPr>
        <p:spPr>
          <a:xfrm>
            <a:off x="3353225" y="1011050"/>
            <a:ext cx="23562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highlight>
                  <a:srgbClr val="351C75"/>
                </a:highlight>
                <a:latin typeface="Asta Sans Light"/>
                <a:ea typeface="Asta Sans Light"/>
                <a:cs typeface="Asta Sans Light"/>
                <a:sym typeface="Asta Sans Light"/>
              </a:rPr>
              <a:t>Step 03. </a:t>
            </a:r>
            <a:endParaRPr sz="3800">
              <a:solidFill>
                <a:schemeClr val="lt1"/>
              </a:solidFill>
              <a:highlight>
                <a:srgbClr val="351C75"/>
              </a:highlight>
              <a:latin typeface="Asta Sans Light"/>
              <a:ea typeface="Asta Sans Light"/>
              <a:cs typeface="Asta Sans Light"/>
              <a:sym typeface="Asta Sans Light"/>
            </a:endParaRPr>
          </a:p>
        </p:txBody>
      </p:sp>
      <p:pic>
        <p:nvPicPr>
          <p:cNvPr id="348" name="Google Shape;34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575" y="1962400"/>
            <a:ext cx="5425024" cy="2183399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7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37"/>
          <p:cNvSpPr/>
          <p:nvPr/>
        </p:nvSpPr>
        <p:spPr>
          <a:xfrm>
            <a:off x="7300300" y="54100"/>
            <a:ext cx="1116000" cy="1116000"/>
          </a:xfrm>
          <a:prstGeom prst="ellipse">
            <a:avLst/>
          </a:prstGeom>
          <a:solidFill>
            <a:schemeClr val="lt1"/>
          </a:solidFill>
          <a:ln cap="flat" cmpd="sng" w="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75" lIns="77975" spcFirstLastPara="1" rIns="77975" wrap="square" tIns="77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3"/>
          </a:p>
        </p:txBody>
      </p:sp>
      <p:pic>
        <p:nvPicPr>
          <p:cNvPr id="351" name="Google Shape;351;p37" title="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4607" y="128929"/>
            <a:ext cx="967552" cy="966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7"/>
          <p:cNvSpPr txBox="1"/>
          <p:nvPr/>
        </p:nvSpPr>
        <p:spPr>
          <a:xfrm>
            <a:off x="5709425" y="2782300"/>
            <a:ext cx="4646100" cy="15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스크립트를 통해 드라이버 파일을 </a:t>
            </a:r>
            <a:endParaRPr sz="15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자동으로 수집하여 지정한 </a:t>
            </a:r>
            <a:endParaRPr sz="15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공유 폴더에 복사</a:t>
            </a:r>
            <a:endParaRPr sz="15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Asta Sans"/>
              <a:ea typeface="Asta Sans"/>
              <a:cs typeface="Asta Sans"/>
              <a:sym typeface="Asta Sans"/>
            </a:endParaRPr>
          </a:p>
        </p:txBody>
      </p:sp>
      <p:pic>
        <p:nvPicPr>
          <p:cNvPr id="353" name="Google Shape;353;p37"/>
          <p:cNvPicPr preferRelativeResize="0"/>
          <p:nvPr/>
        </p:nvPicPr>
        <p:blipFill rotWithShape="1">
          <a:blip r:embed="rId5">
            <a:alphaModFix/>
          </a:blip>
          <a:srcRect b="19204" l="4534" r="0" t="0"/>
          <a:stretch/>
        </p:blipFill>
        <p:spPr>
          <a:xfrm>
            <a:off x="5709425" y="2104653"/>
            <a:ext cx="3100525" cy="467097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8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3000">
              <a:solidFill>
                <a:srgbClr val="D9EAD3"/>
              </a:solidFill>
            </a:endParaRPr>
          </a:p>
        </p:txBody>
      </p:sp>
      <p:sp>
        <p:nvSpPr>
          <p:cNvPr id="359" name="Google Shape;359;p38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Target </a:t>
            </a: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Collection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Process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360" name="Google Shape;360;p38"/>
          <p:cNvSpPr txBox="1"/>
          <p:nvPr/>
        </p:nvSpPr>
        <p:spPr>
          <a:xfrm>
            <a:off x="3353225" y="1011050"/>
            <a:ext cx="23562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highlight>
                  <a:srgbClr val="351C75"/>
                </a:highlight>
                <a:latin typeface="Asta Sans Light"/>
                <a:ea typeface="Asta Sans Light"/>
                <a:cs typeface="Asta Sans Light"/>
                <a:sym typeface="Asta Sans Light"/>
              </a:rPr>
              <a:t>Step 04. </a:t>
            </a:r>
            <a:endParaRPr sz="3800">
              <a:solidFill>
                <a:schemeClr val="lt1"/>
              </a:solidFill>
              <a:highlight>
                <a:srgbClr val="351C75"/>
              </a:highlight>
              <a:latin typeface="Asta Sans Light"/>
              <a:ea typeface="Asta Sans Light"/>
              <a:cs typeface="Asta Sans Light"/>
              <a:sym typeface="Asta Sans Light"/>
            </a:endParaRPr>
          </a:p>
        </p:txBody>
      </p:sp>
      <p:pic>
        <p:nvPicPr>
          <p:cNvPr id="361" name="Google Shape;36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575" y="1879850"/>
            <a:ext cx="5250849" cy="270185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8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38"/>
          <p:cNvSpPr/>
          <p:nvPr/>
        </p:nvSpPr>
        <p:spPr>
          <a:xfrm>
            <a:off x="7300300" y="54100"/>
            <a:ext cx="1116000" cy="1116000"/>
          </a:xfrm>
          <a:prstGeom prst="ellipse">
            <a:avLst/>
          </a:prstGeom>
          <a:solidFill>
            <a:schemeClr val="lt1"/>
          </a:solidFill>
          <a:ln cap="flat" cmpd="sng" w="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75" lIns="77975" spcFirstLastPara="1" rIns="77975" wrap="square" tIns="77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3"/>
          </a:p>
        </p:txBody>
      </p:sp>
      <p:pic>
        <p:nvPicPr>
          <p:cNvPr id="364" name="Google Shape;364;p38" title="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4607" y="128929"/>
            <a:ext cx="967552" cy="96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8"/>
          <p:cNvPicPr preferRelativeResize="0"/>
          <p:nvPr/>
        </p:nvPicPr>
        <p:blipFill rotWithShape="1">
          <a:blip r:embed="rId5">
            <a:alphaModFix/>
          </a:blip>
          <a:srcRect b="0" l="8105" r="0" t="0"/>
          <a:stretch/>
        </p:blipFill>
        <p:spPr>
          <a:xfrm>
            <a:off x="5484950" y="2061750"/>
            <a:ext cx="3172700" cy="6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8"/>
          <p:cNvSpPr txBox="1"/>
          <p:nvPr/>
        </p:nvSpPr>
        <p:spPr>
          <a:xfrm>
            <a:off x="5709425" y="2782300"/>
            <a:ext cx="4646100" cy="12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스크립트를 통해</a:t>
            </a:r>
            <a:endParaRPr sz="15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복사된 드라이버 파일 확인</a:t>
            </a:r>
            <a:endParaRPr sz="15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Asta Sans"/>
              <a:ea typeface="Asta Sans"/>
              <a:cs typeface="Asta Sans"/>
              <a:sym typeface="Asta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9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3000">
                <a:solidFill>
                  <a:srgbClr val="D9EAD3"/>
                </a:solidFill>
              </a:rPr>
              <a:t>                             </a:t>
            </a:r>
            <a:endParaRPr b="1" sz="3000">
              <a:solidFill>
                <a:srgbClr val="D9EAD3"/>
              </a:solidFill>
            </a:endParaRPr>
          </a:p>
        </p:txBody>
      </p:sp>
      <p:sp>
        <p:nvSpPr>
          <p:cNvPr id="372" name="Google Shape;372;p39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Target </a:t>
            </a: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Collection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Process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373" name="Google Shape;373;p39"/>
          <p:cNvSpPr txBox="1"/>
          <p:nvPr/>
        </p:nvSpPr>
        <p:spPr>
          <a:xfrm>
            <a:off x="3353225" y="1011050"/>
            <a:ext cx="23562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highlight>
                  <a:srgbClr val="351C75"/>
                </a:highlight>
                <a:latin typeface="Asta Sans Light"/>
                <a:ea typeface="Asta Sans Light"/>
                <a:cs typeface="Asta Sans Light"/>
                <a:sym typeface="Asta Sans Light"/>
              </a:rPr>
              <a:t>Step 05. </a:t>
            </a:r>
            <a:endParaRPr sz="3800">
              <a:solidFill>
                <a:schemeClr val="lt1"/>
              </a:solidFill>
              <a:highlight>
                <a:srgbClr val="351C75"/>
              </a:highlight>
              <a:latin typeface="Asta Sans Light"/>
              <a:ea typeface="Asta Sans Light"/>
              <a:cs typeface="Asta Sans Light"/>
              <a:sym typeface="Asta Sans Light"/>
            </a:endParaRPr>
          </a:p>
        </p:txBody>
      </p:sp>
      <p:pic>
        <p:nvPicPr>
          <p:cNvPr id="374" name="Google Shape;37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5725" y="2355775"/>
            <a:ext cx="6312550" cy="210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9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39"/>
          <p:cNvSpPr/>
          <p:nvPr/>
        </p:nvSpPr>
        <p:spPr>
          <a:xfrm>
            <a:off x="7300300" y="54100"/>
            <a:ext cx="1116000" cy="1116000"/>
          </a:xfrm>
          <a:prstGeom prst="ellipse">
            <a:avLst/>
          </a:prstGeom>
          <a:solidFill>
            <a:schemeClr val="lt1"/>
          </a:solidFill>
          <a:ln cap="flat" cmpd="sng" w="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75" lIns="77975" spcFirstLastPara="1" rIns="77975" wrap="square" tIns="77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3"/>
          </a:p>
        </p:txBody>
      </p:sp>
      <p:pic>
        <p:nvPicPr>
          <p:cNvPr id="377" name="Google Shape;377;p39" title="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4607" y="128929"/>
            <a:ext cx="967552" cy="96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0"/>
          <p:cNvSpPr txBox="1"/>
          <p:nvPr/>
        </p:nvSpPr>
        <p:spPr>
          <a:xfrm>
            <a:off x="1283850" y="1307350"/>
            <a:ext cx="6576300" cy="1446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Target Collection 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Process</a:t>
            </a:r>
            <a:endParaRPr/>
          </a:p>
        </p:txBody>
      </p:sp>
      <p:sp>
        <p:nvSpPr>
          <p:cNvPr id="383" name="Google Shape;383;p40"/>
          <p:cNvSpPr/>
          <p:nvPr/>
        </p:nvSpPr>
        <p:spPr>
          <a:xfrm>
            <a:off x="142800" y="3105150"/>
            <a:ext cx="1666800" cy="1666800"/>
          </a:xfrm>
          <a:prstGeom prst="plus">
            <a:avLst>
              <a:gd fmla="val 7756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sta Sans ExtraBold"/>
                <a:ea typeface="Asta Sans ExtraBold"/>
                <a:cs typeface="Asta Sans ExtraBold"/>
                <a:sym typeface="Asta Sans ExtraBold"/>
              </a:rPr>
              <a:t>STEP 01. </a:t>
            </a:r>
            <a:endParaRPr sz="1600"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소프트웨어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Service 확인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384" name="Google Shape;384;p40"/>
          <p:cNvSpPr/>
          <p:nvPr/>
        </p:nvSpPr>
        <p:spPr>
          <a:xfrm>
            <a:off x="1940700" y="3105150"/>
            <a:ext cx="1666800" cy="1666800"/>
          </a:xfrm>
          <a:prstGeom prst="plus">
            <a:avLst>
              <a:gd fmla="val 7756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sta Sans ExtraBold"/>
                <a:ea typeface="Asta Sans ExtraBold"/>
                <a:cs typeface="Asta Sans ExtraBold"/>
                <a:sym typeface="Asta Sans ExtraBold"/>
              </a:rPr>
              <a:t>STEP 02.</a:t>
            </a:r>
            <a:endParaRPr sz="1600"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Named Pipe 식별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385" name="Google Shape;385;p40"/>
          <p:cNvSpPr/>
          <p:nvPr/>
        </p:nvSpPr>
        <p:spPr>
          <a:xfrm>
            <a:off x="3738600" y="3105150"/>
            <a:ext cx="1666800" cy="1666800"/>
          </a:xfrm>
          <a:prstGeom prst="plus">
            <a:avLst>
              <a:gd fmla="val 7756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sta Sans ExtraBold"/>
                <a:ea typeface="Asta Sans ExtraBold"/>
                <a:cs typeface="Asta Sans ExtraBold"/>
                <a:sym typeface="Asta Sans ExtraBold"/>
              </a:rPr>
              <a:t>STEP 03.</a:t>
            </a:r>
            <a:endParaRPr sz="1600"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Named Pipe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권한 확인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386" name="Google Shape;386;p40"/>
          <p:cNvSpPr/>
          <p:nvPr/>
        </p:nvSpPr>
        <p:spPr>
          <a:xfrm>
            <a:off x="5536500" y="3105150"/>
            <a:ext cx="1666800" cy="1666800"/>
          </a:xfrm>
          <a:prstGeom prst="plus">
            <a:avLst>
              <a:gd fmla="val 7756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sta Sans ExtraBold"/>
                <a:ea typeface="Asta Sans ExtraBold"/>
                <a:cs typeface="Asta Sans ExtraBold"/>
                <a:sym typeface="Asta Sans ExtraBold"/>
              </a:rPr>
              <a:t>STEP 04.</a:t>
            </a:r>
            <a:endParaRPr sz="1600"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Named Pipe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관련 API 확인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387" name="Google Shape;387;p40"/>
          <p:cNvSpPr/>
          <p:nvPr/>
        </p:nvSpPr>
        <p:spPr>
          <a:xfrm>
            <a:off x="7334400" y="3105150"/>
            <a:ext cx="1666800" cy="1666800"/>
          </a:xfrm>
          <a:prstGeom prst="plus">
            <a:avLst>
              <a:gd fmla="val 7756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sta Sans ExtraBold"/>
                <a:ea typeface="Asta Sans ExtraBold"/>
                <a:cs typeface="Asta Sans ExtraBold"/>
                <a:sym typeface="Asta Sans ExtraBold"/>
              </a:rPr>
              <a:t>STEP 05.</a:t>
            </a:r>
            <a:endParaRPr sz="1600"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분석 시작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40"/>
          <p:cNvSpPr/>
          <p:nvPr/>
        </p:nvSpPr>
        <p:spPr>
          <a:xfrm rot="5400000">
            <a:off x="4005300" y="12450"/>
            <a:ext cx="1133400" cy="1262100"/>
          </a:xfrm>
          <a:prstGeom prst="flowChartDelay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40"/>
          <p:cNvSpPr/>
          <p:nvPr/>
        </p:nvSpPr>
        <p:spPr>
          <a:xfrm>
            <a:off x="7609800" y="85500"/>
            <a:ext cx="1116000" cy="1116000"/>
          </a:xfrm>
          <a:prstGeom prst="ellipse">
            <a:avLst/>
          </a:prstGeom>
          <a:solidFill>
            <a:schemeClr val="lt1"/>
          </a:solidFill>
          <a:ln cap="flat" cmpd="sng" w="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75" lIns="77975" spcFirstLastPara="1" rIns="77975" wrap="square" tIns="77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3"/>
          </a:p>
        </p:txBody>
      </p:sp>
      <p:pic>
        <p:nvPicPr>
          <p:cNvPr id="390" name="Google Shape;390;p40" title="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4107" y="160329"/>
            <a:ext cx="967552" cy="966501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0"/>
          <p:cNvSpPr txBox="1"/>
          <p:nvPr/>
        </p:nvSpPr>
        <p:spPr>
          <a:xfrm>
            <a:off x="1283850" y="394500"/>
            <a:ext cx="65763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EB2D7B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NAMED PIPE</a:t>
            </a:r>
            <a:endParaRPr>
              <a:solidFill>
                <a:srgbClr val="EB2D7B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1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397" name="Google Shape;397;p41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41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Target </a:t>
            </a: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Collection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Process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399" name="Google Shape;399;p41"/>
          <p:cNvSpPr txBox="1"/>
          <p:nvPr/>
        </p:nvSpPr>
        <p:spPr>
          <a:xfrm>
            <a:off x="3353225" y="1011050"/>
            <a:ext cx="23562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highlight>
                  <a:srgbClr val="351C75"/>
                </a:highlight>
                <a:latin typeface="Asta Sans Light"/>
                <a:ea typeface="Asta Sans Light"/>
                <a:cs typeface="Asta Sans Light"/>
                <a:sym typeface="Asta Sans Light"/>
              </a:rPr>
              <a:t>Step 01. </a:t>
            </a:r>
            <a:endParaRPr sz="3800">
              <a:solidFill>
                <a:schemeClr val="lt1"/>
              </a:solidFill>
              <a:highlight>
                <a:srgbClr val="351C75"/>
              </a:highlight>
              <a:latin typeface="Asta Sans Light"/>
              <a:ea typeface="Asta Sans Light"/>
              <a:cs typeface="Asta Sans Light"/>
              <a:sym typeface="Asta Sans Light"/>
            </a:endParaRPr>
          </a:p>
        </p:txBody>
      </p:sp>
      <p:sp>
        <p:nvSpPr>
          <p:cNvPr id="400" name="Google Shape;400;p41"/>
          <p:cNvSpPr/>
          <p:nvPr/>
        </p:nvSpPr>
        <p:spPr>
          <a:xfrm>
            <a:off x="7300300" y="54100"/>
            <a:ext cx="1116000" cy="1116000"/>
          </a:xfrm>
          <a:prstGeom prst="ellipse">
            <a:avLst/>
          </a:prstGeom>
          <a:solidFill>
            <a:schemeClr val="lt1"/>
          </a:solidFill>
          <a:ln cap="flat" cmpd="sng" w="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75" lIns="77975" spcFirstLastPara="1" rIns="77975" wrap="square" tIns="77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3"/>
          </a:p>
        </p:txBody>
      </p:sp>
      <p:pic>
        <p:nvPicPr>
          <p:cNvPr id="401" name="Google Shape;401;p41" title="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4607" y="128929"/>
            <a:ext cx="967552" cy="966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41"/>
          <p:cNvSpPr txBox="1"/>
          <p:nvPr/>
        </p:nvSpPr>
        <p:spPr>
          <a:xfrm>
            <a:off x="1859250" y="4107400"/>
            <a:ext cx="5425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Asta Sans"/>
                <a:ea typeface="Asta Sans"/>
                <a:cs typeface="Asta Sans"/>
                <a:sym typeface="Asta Sans"/>
              </a:rPr>
              <a:t>Process Explorer를 통해 System 권한으로 실행되는 서비스 확인</a:t>
            </a:r>
            <a:endParaRPr sz="1500">
              <a:solidFill>
                <a:srgbClr val="FFFFFF"/>
              </a:solidFill>
              <a:latin typeface="Asta Sans"/>
              <a:ea typeface="Asta Sans"/>
              <a:cs typeface="Asta Sans"/>
              <a:sym typeface="Asta Sans"/>
            </a:endParaRPr>
          </a:p>
        </p:txBody>
      </p:sp>
      <p:pic>
        <p:nvPicPr>
          <p:cNvPr id="403" name="Google Shape;40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8375" y="1802075"/>
            <a:ext cx="7227249" cy="1539339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pic>
        <p:nvPicPr>
          <p:cNvPr id="404" name="Google Shape;40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59250" y="3608245"/>
            <a:ext cx="5425501" cy="609893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5"/>
          <p:cNvSpPr txBox="1"/>
          <p:nvPr/>
        </p:nvSpPr>
        <p:spPr>
          <a:xfrm>
            <a:off x="36825" y="2350550"/>
            <a:ext cx="6138300" cy="21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0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0</a:t>
            </a:r>
            <a:r>
              <a:rPr b="1" lang="en" sz="20000">
                <a:solidFill>
                  <a:srgbClr val="6D9EEB"/>
                </a:solidFill>
                <a:latin typeface="Unbounded"/>
                <a:ea typeface="Unbounded"/>
                <a:cs typeface="Unbounded"/>
                <a:sym typeface="Unbounded"/>
              </a:rPr>
              <a:t>1</a:t>
            </a:r>
            <a:endParaRPr b="1" sz="20000">
              <a:solidFill>
                <a:srgbClr val="6D9EEB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4620275" y="1599050"/>
            <a:ext cx="4023300" cy="75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1"/>
                </a:solidFill>
                <a:latin typeface="Unbounded Black"/>
                <a:ea typeface="Unbounded Black"/>
                <a:cs typeface="Unbounded Black"/>
                <a:sym typeface="Unbounded Black"/>
              </a:rPr>
              <a:t>Intro</a:t>
            </a:r>
            <a:endParaRPr sz="4100">
              <a:solidFill>
                <a:schemeClr val="dk1"/>
              </a:solidFill>
              <a:latin typeface="Unbounded Black"/>
              <a:ea typeface="Unbounded Black"/>
              <a:cs typeface="Unbounded Black"/>
              <a:sym typeface="Unbounded Black"/>
            </a:endParaRPr>
          </a:p>
        </p:txBody>
      </p:sp>
      <p:pic>
        <p:nvPicPr>
          <p:cNvPr id="81" name="Google Shape;81;p15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5262" y="475021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/>
          <p:nvPr/>
        </p:nvSpPr>
        <p:spPr>
          <a:xfrm>
            <a:off x="0" y="286375"/>
            <a:ext cx="9144000" cy="10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5"/>
          <p:cNvPicPr preferRelativeResize="0"/>
          <p:nvPr/>
        </p:nvPicPr>
        <p:blipFill rotWithShape="1">
          <a:blip r:embed="rId4">
            <a:alphaModFix/>
          </a:blip>
          <a:srcRect b="23359" l="0" r="0" t="0"/>
          <a:stretch/>
        </p:blipFill>
        <p:spPr>
          <a:xfrm>
            <a:off x="193800" y="1429448"/>
            <a:ext cx="2145724" cy="217609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/>
          <p:nvPr/>
        </p:nvSpPr>
        <p:spPr>
          <a:xfrm>
            <a:off x="0" y="97725"/>
            <a:ext cx="9144000" cy="10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5"/>
          <p:cNvSpPr txBox="1"/>
          <p:nvPr/>
        </p:nvSpPr>
        <p:spPr>
          <a:xfrm>
            <a:off x="4308450" y="1599050"/>
            <a:ext cx="201300" cy="75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solidFill>
                <a:schemeClr val="dk1"/>
              </a:solidFill>
              <a:latin typeface="Unbounded Black"/>
              <a:ea typeface="Unbounded Black"/>
              <a:cs typeface="Unbounded Black"/>
              <a:sym typeface="Unbounded Black"/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4089925" y="1599050"/>
            <a:ext cx="108000" cy="75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solidFill>
                <a:schemeClr val="dk1"/>
              </a:solidFill>
              <a:latin typeface="Unbounded Black"/>
              <a:ea typeface="Unbounded Black"/>
              <a:cs typeface="Unbounded Black"/>
              <a:sym typeface="Unbounded Black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2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410" name="Google Shape;410;p42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42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Target Collection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Process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412" name="Google Shape;412;p42"/>
          <p:cNvSpPr txBox="1"/>
          <p:nvPr/>
        </p:nvSpPr>
        <p:spPr>
          <a:xfrm>
            <a:off x="3353225" y="1011050"/>
            <a:ext cx="23562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highlight>
                  <a:srgbClr val="351C75"/>
                </a:highlight>
                <a:latin typeface="Asta Sans Light"/>
                <a:ea typeface="Asta Sans Light"/>
                <a:cs typeface="Asta Sans Light"/>
                <a:sym typeface="Asta Sans Light"/>
              </a:rPr>
              <a:t>Step 02. </a:t>
            </a:r>
            <a:endParaRPr sz="3800">
              <a:solidFill>
                <a:schemeClr val="lt1"/>
              </a:solidFill>
              <a:highlight>
                <a:srgbClr val="351C75"/>
              </a:highlight>
              <a:latin typeface="Asta Sans Light"/>
              <a:ea typeface="Asta Sans Light"/>
              <a:cs typeface="Asta Sans Light"/>
              <a:sym typeface="Asta Sans Light"/>
            </a:endParaRPr>
          </a:p>
        </p:txBody>
      </p:sp>
      <p:sp>
        <p:nvSpPr>
          <p:cNvPr id="413" name="Google Shape;413;p42"/>
          <p:cNvSpPr/>
          <p:nvPr/>
        </p:nvSpPr>
        <p:spPr>
          <a:xfrm>
            <a:off x="7300300" y="54100"/>
            <a:ext cx="1116000" cy="1116000"/>
          </a:xfrm>
          <a:prstGeom prst="ellipse">
            <a:avLst/>
          </a:prstGeom>
          <a:solidFill>
            <a:schemeClr val="lt1"/>
          </a:solidFill>
          <a:ln cap="flat" cmpd="sng" w="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75" lIns="77975" spcFirstLastPara="1" rIns="77975" wrap="square" tIns="77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3"/>
          </a:p>
        </p:txBody>
      </p:sp>
      <p:pic>
        <p:nvPicPr>
          <p:cNvPr id="414" name="Google Shape;414;p42" title="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4607" y="128929"/>
            <a:ext cx="967552" cy="966501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2"/>
          <p:cNvSpPr txBox="1"/>
          <p:nvPr/>
        </p:nvSpPr>
        <p:spPr>
          <a:xfrm>
            <a:off x="5709425" y="2770150"/>
            <a:ext cx="32082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Asta Sans"/>
                <a:ea typeface="Asta Sans"/>
                <a:cs typeface="Asta Sans"/>
                <a:sym typeface="Asta Sans"/>
              </a:rPr>
              <a:t>해당 서비스의 Handle에서</a:t>
            </a:r>
            <a:endParaRPr sz="1500">
              <a:solidFill>
                <a:srgbClr val="FFFFFF"/>
              </a:solidFill>
              <a:latin typeface="Asta Sans"/>
              <a:ea typeface="Asta Sans"/>
              <a:cs typeface="Asta Sans"/>
              <a:sym typeface="Asta Sans"/>
            </a:endParaRPr>
          </a:p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Asta Sans"/>
                <a:ea typeface="Asta Sans"/>
                <a:cs typeface="Asta Sans"/>
                <a:sym typeface="Asta Sans"/>
              </a:rPr>
              <a:t>Named Pipe 식별</a:t>
            </a:r>
            <a:endParaRPr sz="1500">
              <a:solidFill>
                <a:srgbClr val="FFFFFF"/>
              </a:solidFill>
              <a:latin typeface="Asta Sans"/>
              <a:ea typeface="Asta Sans"/>
              <a:cs typeface="Asta Sans"/>
              <a:sym typeface="Asta Sans"/>
            </a:endParaRPr>
          </a:p>
        </p:txBody>
      </p:sp>
      <p:pic>
        <p:nvPicPr>
          <p:cNvPr id="416" name="Google Shape;41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400" y="1836400"/>
            <a:ext cx="4828824" cy="256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pic>
        <p:nvPicPr>
          <p:cNvPr id="417" name="Google Shape;41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1669" y="1803650"/>
            <a:ext cx="2219180" cy="96650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3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423" name="Google Shape;423;p43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43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Target Collection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Process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425" name="Google Shape;425;p43"/>
          <p:cNvSpPr txBox="1"/>
          <p:nvPr/>
        </p:nvSpPr>
        <p:spPr>
          <a:xfrm>
            <a:off x="3353225" y="1011050"/>
            <a:ext cx="23562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highlight>
                  <a:srgbClr val="351C75"/>
                </a:highlight>
                <a:latin typeface="Asta Sans Light"/>
                <a:ea typeface="Asta Sans Light"/>
                <a:cs typeface="Asta Sans Light"/>
                <a:sym typeface="Asta Sans Light"/>
              </a:rPr>
              <a:t>Step 03. </a:t>
            </a:r>
            <a:endParaRPr sz="3800">
              <a:solidFill>
                <a:schemeClr val="lt1"/>
              </a:solidFill>
              <a:highlight>
                <a:srgbClr val="351C75"/>
              </a:highlight>
              <a:latin typeface="Asta Sans Light"/>
              <a:ea typeface="Asta Sans Light"/>
              <a:cs typeface="Asta Sans Light"/>
              <a:sym typeface="Asta Sans Light"/>
            </a:endParaRPr>
          </a:p>
        </p:txBody>
      </p:sp>
      <p:sp>
        <p:nvSpPr>
          <p:cNvPr id="426" name="Google Shape;426;p43"/>
          <p:cNvSpPr/>
          <p:nvPr/>
        </p:nvSpPr>
        <p:spPr>
          <a:xfrm>
            <a:off x="7300300" y="54100"/>
            <a:ext cx="1116000" cy="1116000"/>
          </a:xfrm>
          <a:prstGeom prst="ellipse">
            <a:avLst/>
          </a:prstGeom>
          <a:solidFill>
            <a:schemeClr val="lt1"/>
          </a:solidFill>
          <a:ln cap="flat" cmpd="sng" w="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75" lIns="77975" spcFirstLastPara="1" rIns="77975" wrap="square" tIns="77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3"/>
          </a:p>
        </p:txBody>
      </p:sp>
      <p:pic>
        <p:nvPicPr>
          <p:cNvPr id="427" name="Google Shape;427;p43" title="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4607" y="128929"/>
            <a:ext cx="967552" cy="966501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/>
          <p:nvPr/>
        </p:nvSpPr>
        <p:spPr>
          <a:xfrm>
            <a:off x="1640400" y="4229275"/>
            <a:ext cx="5863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Asta Sans"/>
                <a:ea typeface="Asta Sans"/>
                <a:cs typeface="Asta Sans"/>
                <a:sym typeface="Asta Sans"/>
              </a:rPr>
              <a:t>Everyone 권한으로 Named Pipe에 접근이 가능한지 확인</a:t>
            </a:r>
            <a:endParaRPr sz="1500">
              <a:solidFill>
                <a:srgbClr val="FFFFFF"/>
              </a:solidFill>
              <a:latin typeface="Asta Sans"/>
              <a:ea typeface="Asta Sans"/>
              <a:cs typeface="Asta Sans"/>
              <a:sym typeface="Asta Sans"/>
            </a:endParaRPr>
          </a:p>
        </p:txBody>
      </p:sp>
      <p:pic>
        <p:nvPicPr>
          <p:cNvPr id="429" name="Google Shape;42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8875" y="1846738"/>
            <a:ext cx="6984400" cy="1792071"/>
          </a:xfrm>
          <a:prstGeom prst="rect">
            <a:avLst/>
          </a:prstGeom>
          <a:solidFill>
            <a:srgbClr val="000000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0" name="Google Shape;430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3126" y="3681900"/>
            <a:ext cx="3577750" cy="61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4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436" name="Google Shape;436;p44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44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Target Collection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Process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438" name="Google Shape;438;p44"/>
          <p:cNvSpPr txBox="1"/>
          <p:nvPr/>
        </p:nvSpPr>
        <p:spPr>
          <a:xfrm>
            <a:off x="3353225" y="1011050"/>
            <a:ext cx="23562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highlight>
                  <a:srgbClr val="351C75"/>
                </a:highlight>
                <a:latin typeface="Asta Sans Light"/>
                <a:ea typeface="Asta Sans Light"/>
                <a:cs typeface="Asta Sans Light"/>
                <a:sym typeface="Asta Sans Light"/>
              </a:rPr>
              <a:t>Step 04. </a:t>
            </a:r>
            <a:endParaRPr sz="3800">
              <a:solidFill>
                <a:schemeClr val="lt1"/>
              </a:solidFill>
              <a:highlight>
                <a:srgbClr val="351C75"/>
              </a:highlight>
              <a:latin typeface="Asta Sans Light"/>
              <a:ea typeface="Asta Sans Light"/>
              <a:cs typeface="Asta Sans Light"/>
              <a:sym typeface="Asta Sans Light"/>
            </a:endParaRPr>
          </a:p>
        </p:txBody>
      </p:sp>
      <p:sp>
        <p:nvSpPr>
          <p:cNvPr id="439" name="Google Shape;439;p44"/>
          <p:cNvSpPr/>
          <p:nvPr/>
        </p:nvSpPr>
        <p:spPr>
          <a:xfrm>
            <a:off x="7300300" y="54100"/>
            <a:ext cx="1116000" cy="1116000"/>
          </a:xfrm>
          <a:prstGeom prst="ellipse">
            <a:avLst/>
          </a:prstGeom>
          <a:solidFill>
            <a:schemeClr val="lt1"/>
          </a:solidFill>
          <a:ln cap="flat" cmpd="sng" w="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75" lIns="77975" spcFirstLastPara="1" rIns="77975" wrap="square" tIns="77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3"/>
          </a:p>
        </p:txBody>
      </p:sp>
      <p:pic>
        <p:nvPicPr>
          <p:cNvPr id="440" name="Google Shape;440;p44" title="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4607" y="128929"/>
            <a:ext cx="967552" cy="966501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4"/>
          <p:cNvSpPr txBox="1"/>
          <p:nvPr/>
        </p:nvSpPr>
        <p:spPr>
          <a:xfrm>
            <a:off x="5769700" y="2646475"/>
            <a:ext cx="58632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Asta Sans"/>
                <a:ea typeface="Asta Sans"/>
                <a:cs typeface="Asta Sans"/>
                <a:sym typeface="Asta Sans"/>
              </a:rPr>
              <a:t>해당 서비스의 바이너리를 추출해</a:t>
            </a:r>
            <a:endParaRPr sz="1500">
              <a:solidFill>
                <a:srgbClr val="FFFFFF"/>
              </a:solidFill>
              <a:latin typeface="Asta Sans"/>
              <a:ea typeface="Asta Sans"/>
              <a:cs typeface="Asta Sans"/>
              <a:sym typeface="Asta Sans"/>
            </a:endParaRPr>
          </a:p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Asta Sans"/>
                <a:ea typeface="Asta Sans"/>
                <a:cs typeface="Asta Sans"/>
                <a:sym typeface="Asta Sans"/>
              </a:rPr>
              <a:t>Named Pipe 관련 API가 있는지 확인</a:t>
            </a:r>
            <a:endParaRPr sz="1500">
              <a:solidFill>
                <a:srgbClr val="FFFFFF"/>
              </a:solidFill>
              <a:latin typeface="Asta Sans"/>
              <a:ea typeface="Asta Sans"/>
              <a:cs typeface="Asta Sans"/>
              <a:sym typeface="Asta Sans"/>
            </a:endParaRPr>
          </a:p>
        </p:txBody>
      </p:sp>
      <p:pic>
        <p:nvPicPr>
          <p:cNvPr id="442" name="Google Shape;442;p44"/>
          <p:cNvPicPr preferRelativeResize="0"/>
          <p:nvPr/>
        </p:nvPicPr>
        <p:blipFill rotWithShape="1">
          <a:blip r:embed="rId4">
            <a:alphaModFix/>
          </a:blip>
          <a:srcRect b="0" l="0" r="6480" t="0"/>
          <a:stretch/>
        </p:blipFill>
        <p:spPr>
          <a:xfrm>
            <a:off x="561100" y="2020675"/>
            <a:ext cx="5136276" cy="2210371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pic>
        <p:nvPicPr>
          <p:cNvPr id="443" name="Google Shape;44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7375" y="1944475"/>
            <a:ext cx="3084841" cy="70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5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449" name="Google Shape;449;p45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45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Target Collection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Process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451" name="Google Shape;451;p45"/>
          <p:cNvSpPr txBox="1"/>
          <p:nvPr/>
        </p:nvSpPr>
        <p:spPr>
          <a:xfrm>
            <a:off x="3353225" y="1011050"/>
            <a:ext cx="23562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highlight>
                  <a:srgbClr val="351C75"/>
                </a:highlight>
                <a:latin typeface="Asta Sans Light"/>
                <a:ea typeface="Asta Sans Light"/>
                <a:cs typeface="Asta Sans Light"/>
                <a:sym typeface="Asta Sans Light"/>
              </a:rPr>
              <a:t>Step 05. </a:t>
            </a:r>
            <a:endParaRPr sz="3800">
              <a:solidFill>
                <a:schemeClr val="lt1"/>
              </a:solidFill>
              <a:highlight>
                <a:srgbClr val="351C75"/>
              </a:highlight>
              <a:latin typeface="Asta Sans Light"/>
              <a:ea typeface="Asta Sans Light"/>
              <a:cs typeface="Asta Sans Light"/>
              <a:sym typeface="Asta Sans Light"/>
            </a:endParaRPr>
          </a:p>
        </p:txBody>
      </p:sp>
      <p:sp>
        <p:nvSpPr>
          <p:cNvPr id="452" name="Google Shape;452;p45"/>
          <p:cNvSpPr/>
          <p:nvPr/>
        </p:nvSpPr>
        <p:spPr>
          <a:xfrm>
            <a:off x="7300300" y="54100"/>
            <a:ext cx="1116000" cy="1116000"/>
          </a:xfrm>
          <a:prstGeom prst="ellipse">
            <a:avLst/>
          </a:prstGeom>
          <a:solidFill>
            <a:schemeClr val="lt1"/>
          </a:solidFill>
          <a:ln cap="flat" cmpd="sng" w="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75" lIns="77975" spcFirstLastPara="1" rIns="77975" wrap="square" tIns="77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3"/>
          </a:p>
        </p:txBody>
      </p:sp>
      <p:pic>
        <p:nvPicPr>
          <p:cNvPr id="453" name="Google Shape;453;p45" title="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4607" y="128929"/>
            <a:ext cx="967552" cy="966501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45"/>
          <p:cNvSpPr txBox="1"/>
          <p:nvPr/>
        </p:nvSpPr>
        <p:spPr>
          <a:xfrm>
            <a:off x="1640400" y="4322375"/>
            <a:ext cx="5863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Asta Sans"/>
                <a:ea typeface="Asta Sans"/>
                <a:cs typeface="Asta Sans"/>
                <a:sym typeface="Asta Sans"/>
              </a:rPr>
              <a:t>사용자가 사용할 수 있는 Named Pipe의 기능 분석</a:t>
            </a:r>
            <a:endParaRPr sz="1500">
              <a:solidFill>
                <a:srgbClr val="FFFFFF"/>
              </a:solidFill>
              <a:latin typeface="Asta Sans"/>
              <a:ea typeface="Asta Sans"/>
              <a:cs typeface="Asta Sans"/>
              <a:sym typeface="Asta Sans"/>
            </a:endParaRPr>
          </a:p>
        </p:txBody>
      </p:sp>
      <p:pic>
        <p:nvPicPr>
          <p:cNvPr id="455" name="Google Shape;45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3675" y="1803662"/>
            <a:ext cx="5955299" cy="2172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9463" y="3976350"/>
            <a:ext cx="2983725" cy="5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6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3000">
              <a:solidFill>
                <a:srgbClr val="AEAEAE"/>
              </a:solidFill>
            </a:endParaRPr>
          </a:p>
        </p:txBody>
      </p:sp>
      <p:sp>
        <p:nvSpPr>
          <p:cNvPr id="462" name="Google Shape;462;p46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3" name="Google Shape;463;p46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6"/>
          <p:cNvSpPr/>
          <p:nvPr/>
        </p:nvSpPr>
        <p:spPr>
          <a:xfrm>
            <a:off x="334050" y="4868550"/>
            <a:ext cx="4542300" cy="275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5" name="Google Shape;46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250" y="480275"/>
            <a:ext cx="3169206" cy="667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466" name="Google Shape;466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786" y="1264300"/>
            <a:ext cx="3606828" cy="3592274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467" name="Google Shape;467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65812" y="1548100"/>
            <a:ext cx="1966125" cy="233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03525" y="3880624"/>
            <a:ext cx="3290699" cy="91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7"/>
          <p:cNvSpPr txBox="1"/>
          <p:nvPr/>
        </p:nvSpPr>
        <p:spPr>
          <a:xfrm>
            <a:off x="1283850" y="1307350"/>
            <a:ext cx="6576300" cy="1446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Target Analyze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Process</a:t>
            </a:r>
            <a:endParaRPr/>
          </a:p>
        </p:txBody>
      </p:sp>
      <p:sp>
        <p:nvSpPr>
          <p:cNvPr id="474" name="Google Shape;474;p47"/>
          <p:cNvSpPr/>
          <p:nvPr/>
        </p:nvSpPr>
        <p:spPr>
          <a:xfrm>
            <a:off x="263775" y="3126800"/>
            <a:ext cx="1360200" cy="1666800"/>
          </a:xfrm>
          <a:prstGeom prst="plus">
            <a:avLst>
              <a:gd fmla="val 7756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sta Sans ExtraBold"/>
                <a:ea typeface="Asta Sans ExtraBold"/>
                <a:cs typeface="Asta Sans ExtraBold"/>
                <a:sym typeface="Asta Sans ExtraBold"/>
              </a:rPr>
              <a:t>STEP 01. </a:t>
            </a:r>
            <a:endParaRPr sz="1600"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WDM 드라이버 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분석 시작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475" name="Google Shape;475;p47"/>
          <p:cNvSpPr/>
          <p:nvPr/>
        </p:nvSpPr>
        <p:spPr>
          <a:xfrm>
            <a:off x="7609800" y="85500"/>
            <a:ext cx="1116000" cy="1116000"/>
          </a:xfrm>
          <a:prstGeom prst="ellipse">
            <a:avLst/>
          </a:prstGeom>
          <a:solidFill>
            <a:schemeClr val="lt1"/>
          </a:solidFill>
          <a:ln cap="flat" cmpd="sng" w="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75" lIns="77975" spcFirstLastPara="1" rIns="77975" wrap="square" tIns="77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3"/>
          </a:p>
        </p:txBody>
      </p:sp>
      <p:pic>
        <p:nvPicPr>
          <p:cNvPr id="476" name="Google Shape;476;p47" title="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4107" y="160329"/>
            <a:ext cx="967552" cy="966501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7"/>
          <p:cNvSpPr/>
          <p:nvPr/>
        </p:nvSpPr>
        <p:spPr>
          <a:xfrm>
            <a:off x="1715025" y="3126800"/>
            <a:ext cx="1360200" cy="1666800"/>
          </a:xfrm>
          <a:prstGeom prst="plus">
            <a:avLst>
              <a:gd fmla="val 7756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sta Sans ExtraBold"/>
                <a:ea typeface="Asta Sans ExtraBold"/>
                <a:cs typeface="Asta Sans ExtraBold"/>
                <a:sym typeface="Asta Sans ExtraBold"/>
              </a:rPr>
              <a:t>STEP 02. </a:t>
            </a:r>
            <a:endParaRPr sz="1600"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Device 노드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접근 확인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478" name="Google Shape;478;p47"/>
          <p:cNvSpPr/>
          <p:nvPr/>
        </p:nvSpPr>
        <p:spPr>
          <a:xfrm>
            <a:off x="3166275" y="3126800"/>
            <a:ext cx="1360200" cy="1666800"/>
          </a:xfrm>
          <a:prstGeom prst="plus">
            <a:avLst>
              <a:gd fmla="val 7756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sta Sans ExtraBold"/>
                <a:ea typeface="Asta Sans ExtraBold"/>
                <a:cs typeface="Asta Sans ExtraBold"/>
                <a:sym typeface="Asta Sans ExtraBold"/>
              </a:rPr>
              <a:t>STEP 03. </a:t>
            </a:r>
            <a:endParaRPr sz="1600"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유저 접근성 파악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479" name="Google Shape;479;p47"/>
          <p:cNvSpPr/>
          <p:nvPr/>
        </p:nvSpPr>
        <p:spPr>
          <a:xfrm>
            <a:off x="4617525" y="3126800"/>
            <a:ext cx="1360200" cy="1666800"/>
          </a:xfrm>
          <a:prstGeom prst="plus">
            <a:avLst>
              <a:gd fmla="val 7756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sta Sans ExtraBold"/>
                <a:ea typeface="Asta Sans ExtraBold"/>
                <a:cs typeface="Asta Sans ExtraBold"/>
                <a:sym typeface="Asta Sans ExtraBold"/>
              </a:rPr>
              <a:t>STEP 04. </a:t>
            </a:r>
            <a:endParaRPr sz="1600"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IOCTL 테이블 식별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480" name="Google Shape;480;p47"/>
          <p:cNvSpPr/>
          <p:nvPr/>
        </p:nvSpPr>
        <p:spPr>
          <a:xfrm>
            <a:off x="6068775" y="3126800"/>
            <a:ext cx="1360200" cy="1666800"/>
          </a:xfrm>
          <a:prstGeom prst="plus">
            <a:avLst>
              <a:gd fmla="val 7756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sta Sans ExtraBold"/>
                <a:ea typeface="Asta Sans ExtraBold"/>
                <a:cs typeface="Asta Sans ExtraBold"/>
                <a:sym typeface="Asta Sans ExtraBold"/>
              </a:rPr>
              <a:t>STEP 05. </a:t>
            </a:r>
            <a:endParaRPr sz="1600"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디스패치 루틴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및 취약점 분석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481" name="Google Shape;481;p47"/>
          <p:cNvSpPr/>
          <p:nvPr/>
        </p:nvSpPr>
        <p:spPr>
          <a:xfrm>
            <a:off x="7520025" y="3126800"/>
            <a:ext cx="1360200" cy="1666800"/>
          </a:xfrm>
          <a:prstGeom prst="plus">
            <a:avLst>
              <a:gd fmla="val 7756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sta Sans ExtraBold"/>
                <a:ea typeface="Asta Sans ExtraBold"/>
                <a:cs typeface="Asta Sans ExtraBold"/>
                <a:sym typeface="Asta Sans ExtraBold"/>
              </a:rPr>
              <a:t>STEP 06. </a:t>
            </a:r>
            <a:endParaRPr sz="1600"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동적 추적 및 분석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8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487" name="Google Shape;487;p48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48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Target </a:t>
            </a: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Analyze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Process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489" name="Google Shape;489;p48"/>
          <p:cNvSpPr txBox="1"/>
          <p:nvPr/>
        </p:nvSpPr>
        <p:spPr>
          <a:xfrm>
            <a:off x="3353225" y="1011050"/>
            <a:ext cx="23562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highlight>
                  <a:srgbClr val="FC804D"/>
                </a:highlight>
                <a:latin typeface="Asta Sans Light"/>
                <a:ea typeface="Asta Sans Light"/>
                <a:cs typeface="Asta Sans Light"/>
                <a:sym typeface="Asta Sans Light"/>
              </a:rPr>
              <a:t>Step 01. </a:t>
            </a:r>
            <a:endParaRPr sz="3800">
              <a:solidFill>
                <a:schemeClr val="lt1"/>
              </a:solidFill>
              <a:highlight>
                <a:srgbClr val="FC804D"/>
              </a:highlight>
              <a:latin typeface="Asta Sans Light"/>
              <a:ea typeface="Asta Sans Light"/>
              <a:cs typeface="Asta Sans Light"/>
              <a:sym typeface="Asta Sans Light"/>
            </a:endParaRPr>
          </a:p>
        </p:txBody>
      </p:sp>
      <p:sp>
        <p:nvSpPr>
          <p:cNvPr id="490" name="Google Shape;490;p48"/>
          <p:cNvSpPr/>
          <p:nvPr/>
        </p:nvSpPr>
        <p:spPr>
          <a:xfrm>
            <a:off x="7300300" y="54100"/>
            <a:ext cx="1116000" cy="1116000"/>
          </a:xfrm>
          <a:prstGeom prst="ellipse">
            <a:avLst/>
          </a:prstGeom>
          <a:solidFill>
            <a:schemeClr val="lt1"/>
          </a:solidFill>
          <a:ln cap="flat" cmpd="sng" w="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75" lIns="77975" spcFirstLastPara="1" rIns="77975" wrap="square" tIns="77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3"/>
          </a:p>
        </p:txBody>
      </p:sp>
      <p:pic>
        <p:nvPicPr>
          <p:cNvPr id="491" name="Google Shape;491;p48" title="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4607" y="128929"/>
            <a:ext cx="967552" cy="966501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8"/>
          <p:cNvSpPr txBox="1"/>
          <p:nvPr/>
        </p:nvSpPr>
        <p:spPr>
          <a:xfrm>
            <a:off x="5709425" y="1920925"/>
            <a:ext cx="3100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WDM 드라이버 분석 시작</a:t>
            </a:r>
            <a:endParaRPr sz="2200">
              <a:solidFill>
                <a:schemeClr val="lt1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493" name="Google Shape;493;p48"/>
          <p:cNvSpPr txBox="1"/>
          <p:nvPr/>
        </p:nvSpPr>
        <p:spPr>
          <a:xfrm>
            <a:off x="5709425" y="2530800"/>
            <a:ext cx="46461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Asta Sans"/>
                <a:ea typeface="Asta Sans"/>
                <a:cs typeface="Asta Sans"/>
                <a:sym typeface="Asta Sans"/>
              </a:rPr>
              <a:t>Driver Buddy / Plugin 활용해</a:t>
            </a:r>
            <a:endParaRPr sz="1500">
              <a:solidFill>
                <a:srgbClr val="FFFFFF"/>
              </a:solidFill>
              <a:latin typeface="Asta Sans"/>
              <a:ea typeface="Asta Sans"/>
              <a:cs typeface="Asta Sans"/>
              <a:sym typeface="Asta Sans"/>
            </a:endParaRPr>
          </a:p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Asta Sans"/>
                <a:ea typeface="Asta Sans"/>
                <a:cs typeface="Asta Sans"/>
                <a:sym typeface="Asta Sans"/>
              </a:rPr>
              <a:t>WDM 드라이버 분석 시작</a:t>
            </a:r>
            <a:endParaRPr sz="1500">
              <a:solidFill>
                <a:srgbClr val="FFFFFF"/>
              </a:solidFill>
              <a:latin typeface="Asta Sans"/>
              <a:ea typeface="Asta Sans"/>
              <a:cs typeface="Asta Sans"/>
              <a:sym typeface="Asta Sans"/>
            </a:endParaRPr>
          </a:p>
        </p:txBody>
      </p:sp>
      <p:pic>
        <p:nvPicPr>
          <p:cNvPr id="494" name="Google Shape;49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175" y="1920937"/>
            <a:ext cx="5164251" cy="2516916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9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500" name="Google Shape;500;p49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49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Target </a:t>
            </a: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Analyze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Process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502" name="Google Shape;502;p49"/>
          <p:cNvSpPr txBox="1"/>
          <p:nvPr/>
        </p:nvSpPr>
        <p:spPr>
          <a:xfrm>
            <a:off x="3353225" y="1011050"/>
            <a:ext cx="23562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highlight>
                  <a:srgbClr val="FC804D"/>
                </a:highlight>
                <a:latin typeface="Asta Sans Light"/>
                <a:ea typeface="Asta Sans Light"/>
                <a:cs typeface="Asta Sans Light"/>
                <a:sym typeface="Asta Sans Light"/>
              </a:rPr>
              <a:t>Step 02. </a:t>
            </a:r>
            <a:endParaRPr sz="3800">
              <a:solidFill>
                <a:schemeClr val="lt1"/>
              </a:solidFill>
              <a:highlight>
                <a:srgbClr val="FC804D"/>
              </a:highlight>
              <a:latin typeface="Asta Sans Light"/>
              <a:ea typeface="Asta Sans Light"/>
              <a:cs typeface="Asta Sans Light"/>
              <a:sym typeface="Asta Sans Light"/>
            </a:endParaRPr>
          </a:p>
        </p:txBody>
      </p:sp>
      <p:sp>
        <p:nvSpPr>
          <p:cNvPr id="503" name="Google Shape;503;p49"/>
          <p:cNvSpPr/>
          <p:nvPr/>
        </p:nvSpPr>
        <p:spPr>
          <a:xfrm>
            <a:off x="7300300" y="54100"/>
            <a:ext cx="1116000" cy="1116000"/>
          </a:xfrm>
          <a:prstGeom prst="ellipse">
            <a:avLst/>
          </a:prstGeom>
          <a:solidFill>
            <a:schemeClr val="lt1"/>
          </a:solidFill>
          <a:ln cap="flat" cmpd="sng" w="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75" lIns="77975" spcFirstLastPara="1" rIns="77975" wrap="square" tIns="77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3"/>
          </a:p>
        </p:txBody>
      </p:sp>
      <p:pic>
        <p:nvPicPr>
          <p:cNvPr id="504" name="Google Shape;504;p49" title="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4607" y="128929"/>
            <a:ext cx="967552" cy="966501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49"/>
          <p:cNvSpPr txBox="1"/>
          <p:nvPr/>
        </p:nvSpPr>
        <p:spPr>
          <a:xfrm>
            <a:off x="5709425" y="1967025"/>
            <a:ext cx="2937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Device 노드 접근 확인</a:t>
            </a:r>
            <a:endParaRPr sz="2200">
              <a:solidFill>
                <a:schemeClr val="lt1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506" name="Google Shape;506;p49"/>
          <p:cNvSpPr txBox="1"/>
          <p:nvPr/>
        </p:nvSpPr>
        <p:spPr>
          <a:xfrm>
            <a:off x="5709425" y="2592100"/>
            <a:ext cx="46461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Asta Sans"/>
                <a:ea typeface="Asta Sans"/>
                <a:cs typeface="Asta Sans"/>
                <a:sym typeface="Asta Sans"/>
              </a:rPr>
              <a:t>WinObj로 \Device 노드</a:t>
            </a:r>
            <a:endParaRPr sz="1500">
              <a:solidFill>
                <a:srgbClr val="FFFFFF"/>
              </a:solidFill>
              <a:latin typeface="Asta Sans"/>
              <a:ea typeface="Asta Sans"/>
              <a:cs typeface="Asta Sans"/>
              <a:sym typeface="Asta Sans"/>
            </a:endParaRPr>
          </a:p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Asta Sans"/>
                <a:ea typeface="Asta Sans"/>
                <a:cs typeface="Asta Sans"/>
                <a:sym typeface="Asta Sans"/>
              </a:rPr>
              <a:t>접근 가능 여부 확인</a:t>
            </a:r>
            <a:endParaRPr sz="1500">
              <a:solidFill>
                <a:srgbClr val="FFFFFF"/>
              </a:solidFill>
              <a:latin typeface="Asta Sans"/>
              <a:ea typeface="Asta Sans"/>
              <a:cs typeface="Asta Sans"/>
              <a:sym typeface="Asta Sans"/>
            </a:endParaRPr>
          </a:p>
        </p:txBody>
      </p:sp>
      <p:pic>
        <p:nvPicPr>
          <p:cNvPr id="507" name="Google Shape;50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3880" y="1803650"/>
            <a:ext cx="4352345" cy="2950651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0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513" name="Google Shape;513;p50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50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Target </a:t>
            </a: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Analyze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Process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515" name="Google Shape;515;p50"/>
          <p:cNvSpPr txBox="1"/>
          <p:nvPr/>
        </p:nvSpPr>
        <p:spPr>
          <a:xfrm>
            <a:off x="3353225" y="1011050"/>
            <a:ext cx="23562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highlight>
                  <a:srgbClr val="FC804D"/>
                </a:highlight>
                <a:latin typeface="Asta Sans Light"/>
                <a:ea typeface="Asta Sans Light"/>
                <a:cs typeface="Asta Sans Light"/>
                <a:sym typeface="Asta Sans Light"/>
              </a:rPr>
              <a:t>Step 03. </a:t>
            </a:r>
            <a:endParaRPr sz="3800">
              <a:solidFill>
                <a:schemeClr val="lt1"/>
              </a:solidFill>
              <a:highlight>
                <a:srgbClr val="FC804D"/>
              </a:highlight>
              <a:latin typeface="Asta Sans Light"/>
              <a:ea typeface="Asta Sans Light"/>
              <a:cs typeface="Asta Sans Light"/>
              <a:sym typeface="Asta Sans Light"/>
            </a:endParaRPr>
          </a:p>
        </p:txBody>
      </p:sp>
      <p:sp>
        <p:nvSpPr>
          <p:cNvPr id="516" name="Google Shape;516;p50"/>
          <p:cNvSpPr/>
          <p:nvPr/>
        </p:nvSpPr>
        <p:spPr>
          <a:xfrm>
            <a:off x="7300300" y="54100"/>
            <a:ext cx="1116000" cy="1116000"/>
          </a:xfrm>
          <a:prstGeom prst="ellipse">
            <a:avLst/>
          </a:prstGeom>
          <a:solidFill>
            <a:schemeClr val="lt1"/>
          </a:solidFill>
          <a:ln cap="flat" cmpd="sng" w="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75" lIns="77975" spcFirstLastPara="1" rIns="77975" wrap="square" tIns="77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3"/>
          </a:p>
        </p:txBody>
      </p:sp>
      <p:pic>
        <p:nvPicPr>
          <p:cNvPr id="517" name="Google Shape;517;p50" title="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4607" y="128929"/>
            <a:ext cx="967552" cy="966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50"/>
          <p:cNvSpPr txBox="1"/>
          <p:nvPr/>
        </p:nvSpPr>
        <p:spPr>
          <a:xfrm>
            <a:off x="5709425" y="1976950"/>
            <a:ext cx="2632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유저 접근성 파악</a:t>
            </a:r>
            <a:endParaRPr sz="2200">
              <a:solidFill>
                <a:schemeClr val="lt1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519" name="Google Shape;519;p50"/>
          <p:cNvSpPr txBox="1"/>
          <p:nvPr/>
        </p:nvSpPr>
        <p:spPr>
          <a:xfrm>
            <a:off x="5709425" y="2642850"/>
            <a:ext cx="46461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Asta Sans"/>
                <a:ea typeface="Asta Sans"/>
                <a:cs typeface="Asta Sans"/>
                <a:sym typeface="Asta Sans"/>
              </a:rPr>
              <a:t>노출된 DeviceName</a:t>
            </a:r>
            <a:endParaRPr sz="1500">
              <a:solidFill>
                <a:srgbClr val="FFFFFF"/>
              </a:solidFill>
              <a:latin typeface="Asta Sans"/>
              <a:ea typeface="Asta Sans"/>
              <a:cs typeface="Asta Sans"/>
              <a:sym typeface="Asta Sans"/>
            </a:endParaRPr>
          </a:p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Asta Sans"/>
                <a:ea typeface="Asta Sans"/>
                <a:cs typeface="Asta Sans"/>
                <a:sym typeface="Asta Sans"/>
              </a:rPr>
              <a:t>-&gt; 유저 접근 가능 여부 판단</a:t>
            </a:r>
            <a:endParaRPr sz="1500">
              <a:solidFill>
                <a:srgbClr val="FFFFFF"/>
              </a:solidFill>
              <a:latin typeface="Asta Sans"/>
              <a:ea typeface="Asta Sans"/>
              <a:cs typeface="Asta Sans"/>
              <a:sym typeface="Asta Sans"/>
            </a:endParaRPr>
          </a:p>
        </p:txBody>
      </p:sp>
      <p:pic>
        <p:nvPicPr>
          <p:cNvPr id="520" name="Google Shape;520;p50"/>
          <p:cNvPicPr preferRelativeResize="0"/>
          <p:nvPr/>
        </p:nvPicPr>
        <p:blipFill rotWithShape="1">
          <a:blip r:embed="rId4">
            <a:alphaModFix/>
          </a:blip>
          <a:srcRect b="10528" l="7734" r="10758" t="3100"/>
          <a:stretch/>
        </p:blipFill>
        <p:spPr>
          <a:xfrm>
            <a:off x="1434925" y="1695425"/>
            <a:ext cx="2984217" cy="3173125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1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526" name="Google Shape;526;p51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51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Target </a:t>
            </a: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Analyze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Process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528" name="Google Shape;528;p51"/>
          <p:cNvSpPr txBox="1"/>
          <p:nvPr/>
        </p:nvSpPr>
        <p:spPr>
          <a:xfrm>
            <a:off x="3353225" y="1011050"/>
            <a:ext cx="23562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highlight>
                  <a:srgbClr val="FC804D"/>
                </a:highlight>
                <a:latin typeface="Asta Sans Light"/>
                <a:ea typeface="Asta Sans Light"/>
                <a:cs typeface="Asta Sans Light"/>
                <a:sym typeface="Asta Sans Light"/>
              </a:rPr>
              <a:t>Step 04. </a:t>
            </a:r>
            <a:endParaRPr sz="3800">
              <a:solidFill>
                <a:schemeClr val="lt1"/>
              </a:solidFill>
              <a:highlight>
                <a:srgbClr val="FC804D"/>
              </a:highlight>
              <a:latin typeface="Asta Sans Light"/>
              <a:ea typeface="Asta Sans Light"/>
              <a:cs typeface="Asta Sans Light"/>
              <a:sym typeface="Asta Sans Light"/>
            </a:endParaRPr>
          </a:p>
        </p:txBody>
      </p:sp>
      <p:sp>
        <p:nvSpPr>
          <p:cNvPr id="529" name="Google Shape;529;p51"/>
          <p:cNvSpPr/>
          <p:nvPr/>
        </p:nvSpPr>
        <p:spPr>
          <a:xfrm>
            <a:off x="7300300" y="54100"/>
            <a:ext cx="1116000" cy="1116000"/>
          </a:xfrm>
          <a:prstGeom prst="ellipse">
            <a:avLst/>
          </a:prstGeom>
          <a:solidFill>
            <a:schemeClr val="lt1"/>
          </a:solidFill>
          <a:ln cap="flat" cmpd="sng" w="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75" lIns="77975" spcFirstLastPara="1" rIns="77975" wrap="square" tIns="77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3"/>
          </a:p>
        </p:txBody>
      </p:sp>
      <p:pic>
        <p:nvPicPr>
          <p:cNvPr id="530" name="Google Shape;530;p51" title="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4607" y="128929"/>
            <a:ext cx="967552" cy="966501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51"/>
          <p:cNvSpPr txBox="1"/>
          <p:nvPr/>
        </p:nvSpPr>
        <p:spPr>
          <a:xfrm>
            <a:off x="6266875" y="2064325"/>
            <a:ext cx="2632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IOCTL 테이블 식별</a:t>
            </a:r>
            <a:endParaRPr sz="2200">
              <a:solidFill>
                <a:schemeClr val="lt1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532" name="Google Shape;532;p51"/>
          <p:cNvSpPr txBox="1"/>
          <p:nvPr/>
        </p:nvSpPr>
        <p:spPr>
          <a:xfrm>
            <a:off x="6266875" y="3006100"/>
            <a:ext cx="46461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Asta Sans"/>
                <a:ea typeface="Asta Sans"/>
                <a:cs typeface="Asta Sans"/>
                <a:sym typeface="Asta Sans"/>
              </a:rPr>
              <a:t>IDA, FLOSS, strings 등으로</a:t>
            </a:r>
            <a:endParaRPr sz="1500">
              <a:solidFill>
                <a:srgbClr val="FFFFFF"/>
              </a:solidFill>
              <a:latin typeface="Asta Sans"/>
              <a:ea typeface="Asta Sans"/>
              <a:cs typeface="Asta Sans"/>
              <a:sym typeface="Asta Sans"/>
            </a:endParaRPr>
          </a:p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Asta Sans"/>
                <a:ea typeface="Asta Sans"/>
                <a:cs typeface="Asta Sans"/>
                <a:sym typeface="Asta Sans"/>
              </a:rPr>
              <a:t>IOCTL 테이블 식별</a:t>
            </a:r>
            <a:endParaRPr sz="1500">
              <a:solidFill>
                <a:srgbClr val="FFFFFF"/>
              </a:solidFill>
              <a:latin typeface="Asta Sans"/>
              <a:ea typeface="Asta Sans"/>
              <a:cs typeface="Asta Sans"/>
              <a:sym typeface="Asta Sans"/>
            </a:endParaRPr>
          </a:p>
        </p:txBody>
      </p:sp>
      <p:pic>
        <p:nvPicPr>
          <p:cNvPr id="533" name="Google Shape;53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975" y="2064325"/>
            <a:ext cx="5459677" cy="2025375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6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6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8375" y="1724225"/>
            <a:ext cx="7427251" cy="27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/>
        </p:nvSpPr>
        <p:spPr>
          <a:xfrm>
            <a:off x="536325" y="354875"/>
            <a:ext cx="48303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Who are we?</a:t>
            </a:r>
            <a:endParaRPr sz="45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633100" y="1021900"/>
            <a:ext cx="23712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팀원 &amp; 발표자 소개</a:t>
            </a:r>
            <a:endParaRPr sz="2000">
              <a:solidFill>
                <a:schemeClr val="dk2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5084925" y="4123025"/>
            <a:ext cx="32007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Email : </a:t>
            </a:r>
            <a:r>
              <a:rPr lang="en" sz="1800" u="sng">
                <a:solidFill>
                  <a:schemeClr val="hlink"/>
                </a:solidFill>
                <a:hlinkClick r:id="rId5"/>
              </a:rPr>
              <a:t>hiwate16@gmail.com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2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539" name="Google Shape;539;p52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52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Target </a:t>
            </a: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Analyze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Process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541" name="Google Shape;541;p52"/>
          <p:cNvSpPr txBox="1"/>
          <p:nvPr/>
        </p:nvSpPr>
        <p:spPr>
          <a:xfrm>
            <a:off x="3353225" y="1011050"/>
            <a:ext cx="23562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highlight>
                  <a:srgbClr val="FC804D"/>
                </a:highlight>
                <a:latin typeface="Asta Sans Light"/>
                <a:ea typeface="Asta Sans Light"/>
                <a:cs typeface="Asta Sans Light"/>
                <a:sym typeface="Asta Sans Light"/>
              </a:rPr>
              <a:t>Step 05. </a:t>
            </a:r>
            <a:endParaRPr sz="3800">
              <a:solidFill>
                <a:schemeClr val="lt1"/>
              </a:solidFill>
              <a:highlight>
                <a:srgbClr val="FC804D"/>
              </a:highlight>
              <a:latin typeface="Asta Sans Light"/>
              <a:ea typeface="Asta Sans Light"/>
              <a:cs typeface="Asta Sans Light"/>
              <a:sym typeface="Asta Sans Light"/>
            </a:endParaRPr>
          </a:p>
        </p:txBody>
      </p:sp>
      <p:sp>
        <p:nvSpPr>
          <p:cNvPr id="542" name="Google Shape;542;p52"/>
          <p:cNvSpPr/>
          <p:nvPr/>
        </p:nvSpPr>
        <p:spPr>
          <a:xfrm>
            <a:off x="7300300" y="54100"/>
            <a:ext cx="1116000" cy="1116000"/>
          </a:xfrm>
          <a:prstGeom prst="ellipse">
            <a:avLst/>
          </a:prstGeom>
          <a:solidFill>
            <a:schemeClr val="lt1"/>
          </a:solidFill>
          <a:ln cap="flat" cmpd="sng" w="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75" lIns="77975" spcFirstLastPara="1" rIns="77975" wrap="square" tIns="77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3"/>
          </a:p>
        </p:txBody>
      </p:sp>
      <p:pic>
        <p:nvPicPr>
          <p:cNvPr id="543" name="Google Shape;543;p52" title="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4607" y="128929"/>
            <a:ext cx="967552" cy="966501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52"/>
          <p:cNvSpPr txBox="1"/>
          <p:nvPr/>
        </p:nvSpPr>
        <p:spPr>
          <a:xfrm>
            <a:off x="5086100" y="2006600"/>
            <a:ext cx="3406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디스패치 루틴 및 취약점 분석</a:t>
            </a:r>
            <a:endParaRPr sz="2200">
              <a:solidFill>
                <a:schemeClr val="lt1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545" name="Google Shape;545;p52"/>
          <p:cNvSpPr txBox="1"/>
          <p:nvPr/>
        </p:nvSpPr>
        <p:spPr>
          <a:xfrm>
            <a:off x="5086100" y="2702150"/>
            <a:ext cx="46461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Asta Sans"/>
                <a:ea typeface="Asta Sans"/>
                <a:cs typeface="Asta Sans"/>
                <a:sym typeface="Asta Sans"/>
              </a:rPr>
              <a:t>디스패치 루틴 분석</a:t>
            </a:r>
            <a:endParaRPr sz="1500">
              <a:solidFill>
                <a:srgbClr val="FFFFFF"/>
              </a:solidFill>
              <a:latin typeface="Asta Sans"/>
              <a:ea typeface="Asta Sans"/>
              <a:cs typeface="Asta Sans"/>
              <a:sym typeface="Asta Sans"/>
            </a:endParaRPr>
          </a:p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Asta Sans"/>
                <a:ea typeface="Asta Sans"/>
                <a:cs typeface="Asta Sans"/>
                <a:sym typeface="Asta Sans"/>
              </a:rPr>
              <a:t>-&gt; 권한 검증 누락 - 구조체 오염 가능성 판단</a:t>
            </a:r>
            <a:endParaRPr sz="1500">
              <a:solidFill>
                <a:srgbClr val="FFFFFF"/>
              </a:solidFill>
              <a:latin typeface="Asta Sans"/>
              <a:ea typeface="Asta Sans"/>
              <a:cs typeface="Asta Sans"/>
              <a:sym typeface="Asta Sans"/>
            </a:endParaRPr>
          </a:p>
        </p:txBody>
      </p:sp>
      <p:pic>
        <p:nvPicPr>
          <p:cNvPr id="546" name="Google Shape;54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825" y="1803651"/>
            <a:ext cx="4551326" cy="2860606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3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552" name="Google Shape;552;p53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53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Target </a:t>
            </a: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Analyze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Process</a:t>
            </a:r>
            <a:endParaRPr sz="4100">
              <a:solidFill>
                <a:schemeClr val="lt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554" name="Google Shape;554;p53"/>
          <p:cNvSpPr txBox="1"/>
          <p:nvPr/>
        </p:nvSpPr>
        <p:spPr>
          <a:xfrm>
            <a:off x="3353225" y="1011050"/>
            <a:ext cx="23562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highlight>
                  <a:srgbClr val="FC804D"/>
                </a:highlight>
                <a:latin typeface="Asta Sans Light"/>
                <a:ea typeface="Asta Sans Light"/>
                <a:cs typeface="Asta Sans Light"/>
                <a:sym typeface="Asta Sans Light"/>
              </a:rPr>
              <a:t>Step 06. </a:t>
            </a:r>
            <a:endParaRPr sz="3800">
              <a:solidFill>
                <a:schemeClr val="lt1"/>
              </a:solidFill>
              <a:highlight>
                <a:srgbClr val="FC804D"/>
              </a:highlight>
              <a:latin typeface="Asta Sans Light"/>
              <a:ea typeface="Asta Sans Light"/>
              <a:cs typeface="Asta Sans Light"/>
              <a:sym typeface="Asta Sans Light"/>
            </a:endParaRPr>
          </a:p>
        </p:txBody>
      </p:sp>
      <p:sp>
        <p:nvSpPr>
          <p:cNvPr id="555" name="Google Shape;555;p53"/>
          <p:cNvSpPr/>
          <p:nvPr/>
        </p:nvSpPr>
        <p:spPr>
          <a:xfrm>
            <a:off x="7300300" y="54100"/>
            <a:ext cx="1116000" cy="1116000"/>
          </a:xfrm>
          <a:prstGeom prst="ellipse">
            <a:avLst/>
          </a:prstGeom>
          <a:solidFill>
            <a:schemeClr val="lt1"/>
          </a:solidFill>
          <a:ln cap="flat" cmpd="sng" w="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75" lIns="77975" spcFirstLastPara="1" rIns="77975" wrap="square" tIns="77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3"/>
          </a:p>
        </p:txBody>
      </p:sp>
      <p:pic>
        <p:nvPicPr>
          <p:cNvPr id="556" name="Google Shape;556;p53" title="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4607" y="128929"/>
            <a:ext cx="967552" cy="966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53"/>
          <p:cNvSpPr txBox="1"/>
          <p:nvPr/>
        </p:nvSpPr>
        <p:spPr>
          <a:xfrm>
            <a:off x="5543300" y="1778000"/>
            <a:ext cx="3406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동적 추적 및 분석</a:t>
            </a:r>
            <a:endParaRPr sz="2200">
              <a:solidFill>
                <a:schemeClr val="lt1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558" name="Google Shape;558;p53"/>
          <p:cNvSpPr txBox="1"/>
          <p:nvPr/>
        </p:nvSpPr>
        <p:spPr>
          <a:xfrm>
            <a:off x="5543300" y="2473550"/>
            <a:ext cx="46461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Asta Sans"/>
                <a:ea typeface="Asta Sans"/>
                <a:cs typeface="Asta Sans"/>
                <a:sym typeface="Asta Sans"/>
              </a:rPr>
              <a:t>실행 중인 함수 흐름 및 디바이스 요청</a:t>
            </a:r>
            <a:endParaRPr sz="1500">
              <a:solidFill>
                <a:srgbClr val="FFFFFF"/>
              </a:solidFill>
              <a:latin typeface="Asta Sans"/>
              <a:ea typeface="Asta Sans"/>
              <a:cs typeface="Asta Sans"/>
              <a:sym typeface="Asta Sans"/>
            </a:endParaRPr>
          </a:p>
          <a:p>
            <a:pPr indent="0" lvl="0" marL="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Asta Sans"/>
                <a:ea typeface="Asta Sans"/>
                <a:cs typeface="Asta Sans"/>
                <a:sym typeface="Asta Sans"/>
              </a:rPr>
              <a:t>처리 과정을 추적하며, 동적 분석 수행</a:t>
            </a:r>
            <a:endParaRPr sz="1500">
              <a:solidFill>
                <a:srgbClr val="FFFFFF"/>
              </a:solidFill>
              <a:latin typeface="Asta Sans"/>
              <a:ea typeface="Asta Sans"/>
              <a:cs typeface="Asta Sans"/>
              <a:sym typeface="Asta Sans"/>
            </a:endParaRPr>
          </a:p>
        </p:txBody>
      </p:sp>
      <p:pic>
        <p:nvPicPr>
          <p:cNvPr id="559" name="Google Shape;55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285" y="1717050"/>
            <a:ext cx="4976739" cy="305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54"/>
          <p:cNvSpPr txBox="1"/>
          <p:nvPr/>
        </p:nvSpPr>
        <p:spPr>
          <a:xfrm>
            <a:off x="36825" y="2350550"/>
            <a:ext cx="6138300" cy="21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0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0</a:t>
            </a:r>
            <a:r>
              <a:rPr b="1" lang="en" sz="20000">
                <a:solidFill>
                  <a:srgbClr val="6D9EEB"/>
                </a:solidFill>
                <a:latin typeface="Unbounded"/>
                <a:ea typeface="Unbounded"/>
                <a:cs typeface="Unbounded"/>
                <a:sym typeface="Unbounded"/>
              </a:rPr>
              <a:t>3</a:t>
            </a:r>
            <a:endParaRPr b="1" sz="20000">
              <a:solidFill>
                <a:srgbClr val="6D9EEB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566" name="Google Shape;566;p54"/>
          <p:cNvSpPr txBox="1"/>
          <p:nvPr/>
        </p:nvSpPr>
        <p:spPr>
          <a:xfrm>
            <a:off x="4620275" y="1599050"/>
            <a:ext cx="4023300" cy="75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1"/>
                </a:solidFill>
                <a:latin typeface="Unbounded Black"/>
                <a:ea typeface="Unbounded Black"/>
                <a:cs typeface="Unbounded Black"/>
                <a:sym typeface="Unbounded Black"/>
              </a:rPr>
              <a:t>Result</a:t>
            </a:r>
            <a:endParaRPr sz="3900">
              <a:solidFill>
                <a:schemeClr val="dk1"/>
              </a:solidFill>
              <a:latin typeface="Unbounded Black"/>
              <a:ea typeface="Unbounded Black"/>
              <a:cs typeface="Unbounded Black"/>
              <a:sym typeface="Unbounded Black"/>
            </a:endParaRPr>
          </a:p>
        </p:txBody>
      </p:sp>
      <p:pic>
        <p:nvPicPr>
          <p:cNvPr id="567" name="Google Shape;567;p54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5262" y="475021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54"/>
          <p:cNvSpPr/>
          <p:nvPr/>
        </p:nvSpPr>
        <p:spPr>
          <a:xfrm>
            <a:off x="0" y="286375"/>
            <a:ext cx="9144000" cy="10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9" name="Google Shape;569;p54"/>
          <p:cNvPicPr preferRelativeResize="0"/>
          <p:nvPr/>
        </p:nvPicPr>
        <p:blipFill rotWithShape="1">
          <a:blip r:embed="rId4">
            <a:alphaModFix/>
          </a:blip>
          <a:srcRect b="23359" l="0" r="0" t="0"/>
          <a:stretch/>
        </p:blipFill>
        <p:spPr>
          <a:xfrm>
            <a:off x="193800" y="1429448"/>
            <a:ext cx="2145724" cy="2176099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54"/>
          <p:cNvSpPr/>
          <p:nvPr/>
        </p:nvSpPr>
        <p:spPr>
          <a:xfrm>
            <a:off x="0" y="97725"/>
            <a:ext cx="9144000" cy="10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54"/>
          <p:cNvSpPr txBox="1"/>
          <p:nvPr/>
        </p:nvSpPr>
        <p:spPr>
          <a:xfrm>
            <a:off x="4308450" y="1599050"/>
            <a:ext cx="201300" cy="75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solidFill>
                <a:schemeClr val="dk1"/>
              </a:solidFill>
              <a:latin typeface="Unbounded Black"/>
              <a:ea typeface="Unbounded Black"/>
              <a:cs typeface="Unbounded Black"/>
              <a:sym typeface="Unbounded Black"/>
            </a:endParaRPr>
          </a:p>
        </p:txBody>
      </p:sp>
      <p:sp>
        <p:nvSpPr>
          <p:cNvPr id="572" name="Google Shape;572;p54"/>
          <p:cNvSpPr txBox="1"/>
          <p:nvPr/>
        </p:nvSpPr>
        <p:spPr>
          <a:xfrm>
            <a:off x="4089925" y="1599050"/>
            <a:ext cx="108000" cy="75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solidFill>
                <a:schemeClr val="dk1"/>
              </a:solidFill>
              <a:latin typeface="Unbounded Black"/>
              <a:ea typeface="Unbounded Black"/>
              <a:cs typeface="Unbounded Black"/>
              <a:sym typeface="Unbounded Black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5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3000">
              <a:solidFill>
                <a:srgbClr val="AEAEAE"/>
              </a:solidFill>
            </a:endParaRPr>
          </a:p>
        </p:txBody>
      </p:sp>
      <p:sp>
        <p:nvSpPr>
          <p:cNvPr id="578" name="Google Shape;578;p55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9" name="Google Shape;579;p55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55"/>
          <p:cNvSpPr/>
          <p:nvPr/>
        </p:nvSpPr>
        <p:spPr>
          <a:xfrm>
            <a:off x="334050" y="4868550"/>
            <a:ext cx="4542300" cy="275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1" name="Google Shape;58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9350" y="572462"/>
            <a:ext cx="3918125" cy="3998582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55"/>
          <p:cNvSpPr/>
          <p:nvPr/>
        </p:nvSpPr>
        <p:spPr>
          <a:xfrm>
            <a:off x="654063" y="952050"/>
            <a:ext cx="3552600" cy="419700"/>
          </a:xfrm>
          <a:prstGeom prst="roundRect">
            <a:avLst>
              <a:gd fmla="val 50000" name="adj"/>
            </a:avLst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3" name="Google Shape;583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453" y="907362"/>
            <a:ext cx="3381835" cy="5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7013" y="3752950"/>
            <a:ext cx="3802799" cy="6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70474" y="2898910"/>
            <a:ext cx="1568148" cy="74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81275" y="2898912"/>
            <a:ext cx="1262100" cy="855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40950" y="2842062"/>
            <a:ext cx="1262100" cy="855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39163" y="2982962"/>
            <a:ext cx="1262100" cy="855663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55"/>
          <p:cNvSpPr/>
          <p:nvPr/>
        </p:nvSpPr>
        <p:spPr>
          <a:xfrm>
            <a:off x="482250" y="2336325"/>
            <a:ext cx="2258700" cy="1361400"/>
          </a:xfrm>
          <a:prstGeom prst="cloudCallout">
            <a:avLst>
              <a:gd fmla="val 91394" name="adj1"/>
              <a:gd fmla="val -62346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우리가 해냈어..!!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6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3000">
              <a:solidFill>
                <a:srgbClr val="AEAEAE"/>
              </a:solidFill>
            </a:endParaRPr>
          </a:p>
        </p:txBody>
      </p:sp>
      <p:sp>
        <p:nvSpPr>
          <p:cNvPr id="595" name="Google Shape;595;p56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6" name="Google Shape;596;p56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56"/>
          <p:cNvSpPr/>
          <p:nvPr/>
        </p:nvSpPr>
        <p:spPr>
          <a:xfrm>
            <a:off x="334050" y="4868550"/>
            <a:ext cx="4542300" cy="275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8" name="Google Shape;598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512" y="1048550"/>
            <a:ext cx="7870974" cy="353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57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3000">
              <a:solidFill>
                <a:srgbClr val="AEAEAE"/>
              </a:solidFill>
            </a:endParaRPr>
          </a:p>
        </p:txBody>
      </p:sp>
      <p:sp>
        <p:nvSpPr>
          <p:cNvPr id="604" name="Google Shape;604;p57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5" name="Google Shape;605;p57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57"/>
          <p:cNvSpPr/>
          <p:nvPr/>
        </p:nvSpPr>
        <p:spPr>
          <a:xfrm>
            <a:off x="334050" y="4868550"/>
            <a:ext cx="4542300" cy="275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57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MSR READ / Write LPE</a:t>
            </a:r>
            <a:endParaRPr sz="36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Token Stealing - Driver</a:t>
            </a:r>
            <a:endParaRPr sz="25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608" name="Google Shape;608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063" y="1487276"/>
            <a:ext cx="7943876" cy="3158304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58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3000">
              <a:solidFill>
                <a:srgbClr val="AEAEAE"/>
              </a:solidFill>
            </a:endParaRPr>
          </a:p>
        </p:txBody>
      </p:sp>
      <p:sp>
        <p:nvSpPr>
          <p:cNvPr id="614" name="Google Shape;614;p58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5" name="Google Shape;615;p58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58"/>
          <p:cNvSpPr/>
          <p:nvPr/>
        </p:nvSpPr>
        <p:spPr>
          <a:xfrm>
            <a:off x="334050" y="4868550"/>
            <a:ext cx="4542300" cy="275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58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Arbitrary Write LPE</a:t>
            </a:r>
            <a:endParaRPr sz="36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PriviousMode - Driver </a:t>
            </a:r>
            <a:endParaRPr sz="25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618" name="Google Shape;618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025" y="1530024"/>
            <a:ext cx="7441950" cy="3212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59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3000">
              <a:solidFill>
                <a:srgbClr val="AEAEAE"/>
              </a:solidFill>
            </a:endParaRPr>
          </a:p>
        </p:txBody>
      </p:sp>
      <p:sp>
        <p:nvSpPr>
          <p:cNvPr id="624" name="Google Shape;624;p59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5" name="Google Shape;625;p59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59"/>
          <p:cNvSpPr/>
          <p:nvPr/>
        </p:nvSpPr>
        <p:spPr>
          <a:xfrm>
            <a:off x="334050" y="4868550"/>
            <a:ext cx="4542300" cy="275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59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Registry</a:t>
            </a:r>
            <a:r>
              <a:rPr lang="en" sz="36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 Set LPE</a:t>
            </a:r>
            <a:endParaRPr sz="36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Logical - Driver</a:t>
            </a:r>
            <a:endParaRPr sz="25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628" name="Google Shape;628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613" y="1400775"/>
            <a:ext cx="8030775" cy="333128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60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3000">
              <a:solidFill>
                <a:srgbClr val="AEAEAE"/>
              </a:solidFill>
            </a:endParaRPr>
          </a:p>
        </p:txBody>
      </p:sp>
      <p:sp>
        <p:nvSpPr>
          <p:cNvPr id="634" name="Google Shape;634;p60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5" name="Google Shape;635;p60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60"/>
          <p:cNvSpPr/>
          <p:nvPr/>
        </p:nvSpPr>
        <p:spPr>
          <a:xfrm>
            <a:off x="334050" y="4868550"/>
            <a:ext cx="4542300" cy="275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60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Registry Set LPE</a:t>
            </a:r>
            <a:endParaRPr sz="36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Logical - Named Pipe</a:t>
            </a:r>
            <a:endParaRPr sz="25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638" name="Google Shape;638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750" y="1443175"/>
            <a:ext cx="7558500" cy="3346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61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3000">
              <a:solidFill>
                <a:srgbClr val="AEAEAE"/>
              </a:solidFill>
            </a:endParaRPr>
          </a:p>
        </p:txBody>
      </p:sp>
      <p:sp>
        <p:nvSpPr>
          <p:cNvPr id="644" name="Google Shape;644;p61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5" name="Google Shape;645;p61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61"/>
          <p:cNvSpPr/>
          <p:nvPr/>
        </p:nvSpPr>
        <p:spPr>
          <a:xfrm>
            <a:off x="334050" y="4868550"/>
            <a:ext cx="4542300" cy="275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61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Service Hijacking LPE</a:t>
            </a:r>
            <a:endParaRPr sz="36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Logical - Named Pipe</a:t>
            </a:r>
            <a:endParaRPr sz="25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648" name="Google Shape;648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512" y="1534800"/>
            <a:ext cx="8242977" cy="306324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7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7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 txBox="1"/>
          <p:nvPr/>
        </p:nvSpPr>
        <p:spPr>
          <a:xfrm>
            <a:off x="458575" y="301300"/>
            <a:ext cx="69864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Topic Introduction</a:t>
            </a:r>
            <a:endParaRPr sz="45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106" name="Google Shape;106;p17"/>
          <p:cNvSpPr txBox="1"/>
          <p:nvPr/>
        </p:nvSpPr>
        <p:spPr>
          <a:xfrm>
            <a:off x="698800" y="1330000"/>
            <a:ext cx="3644700" cy="1426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우리는 왜</a:t>
            </a:r>
            <a:endParaRPr sz="2000">
              <a:solidFill>
                <a:schemeClr val="lt1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Windows Kernel Driver,</a:t>
            </a:r>
            <a:endParaRPr sz="2000">
              <a:solidFill>
                <a:schemeClr val="lt1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Named Pipe BugHunting을 선택했을까?</a:t>
            </a:r>
            <a:endParaRPr sz="2000">
              <a:solidFill>
                <a:schemeClr val="lt1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107" name="Google Shape;107;p17"/>
          <p:cNvSpPr txBox="1"/>
          <p:nvPr/>
        </p:nvSpPr>
        <p:spPr>
          <a:xfrm>
            <a:off x="4849100" y="1330000"/>
            <a:ext cx="3553500" cy="1426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우리</a:t>
            </a:r>
            <a:r>
              <a:rPr lang="en" sz="2000">
                <a:solidFill>
                  <a:schemeClr val="lt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가 이루고자 하는</a:t>
            </a:r>
            <a:endParaRPr sz="2000">
              <a:solidFill>
                <a:schemeClr val="lt1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최종 목표는 무엇일까?</a:t>
            </a:r>
            <a:endParaRPr sz="2000">
              <a:solidFill>
                <a:schemeClr val="lt1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108" name="Google Shape;108;p17"/>
          <p:cNvSpPr txBox="1"/>
          <p:nvPr/>
        </p:nvSpPr>
        <p:spPr>
          <a:xfrm>
            <a:off x="698750" y="3021975"/>
            <a:ext cx="3644700" cy="14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Windows는 전 세계에서 가장 많이 사용되며, SYSTEM 권한 취약점은 보안 파급력이 크다.</a:t>
            </a:r>
            <a:endParaRPr sz="1800">
              <a:solidFill>
                <a:schemeClr val="dk2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4803500" y="2992600"/>
            <a:ext cx="3644700" cy="14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2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커널 드라이버와 Named Pipe를 분석해 SYSTEM 권한 취약점을 식별·검증한다.</a:t>
            </a:r>
            <a:endParaRPr sz="1800">
              <a:solidFill>
                <a:schemeClr val="dk2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110" name="Google Shape;110;p17"/>
          <p:cNvSpPr/>
          <p:nvPr/>
        </p:nvSpPr>
        <p:spPr>
          <a:xfrm>
            <a:off x="3830800" y="4157775"/>
            <a:ext cx="512700" cy="350400"/>
          </a:xfrm>
          <a:prstGeom prst="downArrow">
            <a:avLst>
              <a:gd fmla="val 56752" name="adj1"/>
              <a:gd fmla="val 63487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7"/>
          <p:cNvSpPr/>
          <p:nvPr/>
        </p:nvSpPr>
        <p:spPr>
          <a:xfrm>
            <a:off x="7889750" y="4157775"/>
            <a:ext cx="512700" cy="350400"/>
          </a:xfrm>
          <a:prstGeom prst="downArrow">
            <a:avLst>
              <a:gd fmla="val 56752" name="adj1"/>
              <a:gd fmla="val 63487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7"/>
          <p:cNvSpPr/>
          <p:nvPr/>
        </p:nvSpPr>
        <p:spPr>
          <a:xfrm>
            <a:off x="3830800" y="2396550"/>
            <a:ext cx="512700" cy="350400"/>
          </a:xfrm>
          <a:prstGeom prst="downArrow">
            <a:avLst>
              <a:gd fmla="val 56752" name="adj1"/>
              <a:gd fmla="val 63487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7"/>
          <p:cNvSpPr/>
          <p:nvPr/>
        </p:nvSpPr>
        <p:spPr>
          <a:xfrm>
            <a:off x="7889750" y="2396550"/>
            <a:ext cx="512700" cy="350400"/>
          </a:xfrm>
          <a:prstGeom prst="downArrow">
            <a:avLst>
              <a:gd fmla="val 56752" name="adj1"/>
              <a:gd fmla="val 63487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62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3000">
              <a:solidFill>
                <a:srgbClr val="AEAEAE"/>
              </a:solidFill>
            </a:endParaRPr>
          </a:p>
        </p:txBody>
      </p:sp>
      <p:sp>
        <p:nvSpPr>
          <p:cNvPr id="654" name="Google Shape;654;p62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5" name="Google Shape;655;p62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62"/>
          <p:cNvSpPr/>
          <p:nvPr/>
        </p:nvSpPr>
        <p:spPr>
          <a:xfrm>
            <a:off x="334050" y="4868550"/>
            <a:ext cx="4542300" cy="275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62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SetNamedSecurityInfo LPE</a:t>
            </a:r>
            <a:endParaRPr sz="30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Logical - Named Pipe</a:t>
            </a:r>
            <a:endParaRPr sz="25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658" name="Google Shape;658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4412" y="1498225"/>
            <a:ext cx="5415175" cy="313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63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3000">
              <a:solidFill>
                <a:srgbClr val="AEAEAE"/>
              </a:solidFill>
            </a:endParaRPr>
          </a:p>
        </p:txBody>
      </p:sp>
      <p:sp>
        <p:nvSpPr>
          <p:cNvPr id="664" name="Google Shape;664;p63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5" name="Google Shape;665;p63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63"/>
          <p:cNvSpPr/>
          <p:nvPr/>
        </p:nvSpPr>
        <p:spPr>
          <a:xfrm>
            <a:off x="334050" y="4868550"/>
            <a:ext cx="4542300" cy="275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63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What We Found !</a:t>
            </a:r>
            <a:endParaRPr sz="31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668" name="Google Shape;668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275" y="1488900"/>
            <a:ext cx="4023358" cy="248716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669" name="Google Shape;669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1325" y="1487025"/>
            <a:ext cx="4027324" cy="24909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670" name="Google Shape;670;p63"/>
          <p:cNvSpPr txBox="1"/>
          <p:nvPr/>
        </p:nvSpPr>
        <p:spPr>
          <a:xfrm>
            <a:off x="1658769" y="2637776"/>
            <a:ext cx="649200" cy="3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31개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671" name="Google Shape;671;p63"/>
          <p:cNvSpPr txBox="1"/>
          <p:nvPr/>
        </p:nvSpPr>
        <p:spPr>
          <a:xfrm>
            <a:off x="2657875" y="3117075"/>
            <a:ext cx="649200" cy="3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3개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672" name="Google Shape;672;p63"/>
          <p:cNvSpPr txBox="1"/>
          <p:nvPr/>
        </p:nvSpPr>
        <p:spPr>
          <a:xfrm>
            <a:off x="2612143" y="2429725"/>
            <a:ext cx="690000" cy="3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19개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673" name="Google Shape;673;p63"/>
          <p:cNvSpPr txBox="1"/>
          <p:nvPr/>
        </p:nvSpPr>
        <p:spPr>
          <a:xfrm>
            <a:off x="5970325" y="2368850"/>
            <a:ext cx="669600" cy="3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15개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674" name="Google Shape;674;p63"/>
          <p:cNvSpPr txBox="1"/>
          <p:nvPr/>
        </p:nvSpPr>
        <p:spPr>
          <a:xfrm>
            <a:off x="6639875" y="3028275"/>
            <a:ext cx="740700" cy="5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38개</a:t>
            </a:r>
            <a:endParaRPr sz="1800">
              <a:solidFill>
                <a:schemeClr val="lt1"/>
              </a:solidFill>
            </a:endParaRPr>
          </a:p>
        </p:txBody>
      </p:sp>
      <p:grpSp>
        <p:nvGrpSpPr>
          <p:cNvPr id="675" name="Google Shape;675;p63"/>
          <p:cNvGrpSpPr/>
          <p:nvPr/>
        </p:nvGrpSpPr>
        <p:grpSpPr>
          <a:xfrm>
            <a:off x="2971800" y="1225213"/>
            <a:ext cx="3200400" cy="3200400"/>
            <a:chOff x="2971800" y="1225213"/>
            <a:chExt cx="3200400" cy="3200400"/>
          </a:xfrm>
        </p:grpSpPr>
        <p:sp>
          <p:nvSpPr>
            <p:cNvPr id="676" name="Google Shape;676;p63"/>
            <p:cNvSpPr/>
            <p:nvPr/>
          </p:nvSpPr>
          <p:spPr>
            <a:xfrm>
              <a:off x="2971800" y="1225213"/>
              <a:ext cx="3200400" cy="32004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63"/>
            <p:cNvSpPr txBox="1"/>
            <p:nvPr/>
          </p:nvSpPr>
          <p:spPr>
            <a:xfrm>
              <a:off x="3419400" y="2309188"/>
              <a:ext cx="2305200" cy="84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5200">
                  <a:solidFill>
                    <a:srgbClr val="FF9900"/>
                  </a:solidFill>
                </a:rPr>
                <a:t>3,700$</a:t>
              </a:r>
              <a:endParaRPr b="1" sz="5200">
                <a:solidFill>
                  <a:srgbClr val="FF99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64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3000">
              <a:solidFill>
                <a:srgbClr val="AEAEAE"/>
              </a:solidFill>
            </a:endParaRPr>
          </a:p>
        </p:txBody>
      </p:sp>
      <p:sp>
        <p:nvSpPr>
          <p:cNvPr id="683" name="Google Shape;683;p64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4" name="Google Shape;684;p64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64"/>
          <p:cNvSpPr/>
          <p:nvPr/>
        </p:nvSpPr>
        <p:spPr>
          <a:xfrm>
            <a:off x="334050" y="4868550"/>
            <a:ext cx="4542300" cy="275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64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Review</a:t>
            </a:r>
            <a:endParaRPr sz="31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687" name="Google Shape;687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7225" y="2103000"/>
            <a:ext cx="2817875" cy="2406925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64"/>
          <p:cNvSpPr/>
          <p:nvPr/>
        </p:nvSpPr>
        <p:spPr>
          <a:xfrm>
            <a:off x="1816250" y="3746400"/>
            <a:ext cx="983700" cy="60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64"/>
          <p:cNvSpPr txBox="1"/>
          <p:nvPr/>
        </p:nvSpPr>
        <p:spPr>
          <a:xfrm>
            <a:off x="1825113" y="3815850"/>
            <a:ext cx="126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Asta Sans"/>
                <a:ea typeface="Asta Sans"/>
                <a:cs typeface="Asta Sans"/>
                <a:sym typeface="Asta Sans"/>
              </a:rPr>
              <a:t>버그(1개월)</a:t>
            </a:r>
            <a:endParaRPr b="1" sz="1800">
              <a:solidFill>
                <a:schemeClr val="dk2"/>
              </a:solidFill>
              <a:latin typeface="Asta Sans"/>
              <a:ea typeface="Asta Sans"/>
              <a:cs typeface="Asta Sans"/>
              <a:sym typeface="Asta Sans"/>
            </a:endParaRPr>
          </a:p>
        </p:txBody>
      </p:sp>
      <p:sp>
        <p:nvSpPr>
          <p:cNvPr id="690" name="Google Shape;690;p64"/>
          <p:cNvSpPr txBox="1"/>
          <p:nvPr/>
        </p:nvSpPr>
        <p:spPr>
          <a:xfrm>
            <a:off x="1585713" y="4082125"/>
            <a:ext cx="174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Asta Sans"/>
                <a:ea typeface="Asta Sans"/>
                <a:cs typeface="Asta Sans"/>
                <a:sym typeface="Asta Sans"/>
              </a:rPr>
              <a:t>윈도우 환경에서 서식 중</a:t>
            </a:r>
            <a:endParaRPr sz="1200">
              <a:solidFill>
                <a:schemeClr val="dk2"/>
              </a:solidFill>
              <a:latin typeface="Asta Sans"/>
              <a:ea typeface="Asta Sans"/>
              <a:cs typeface="Asta Sans"/>
              <a:sym typeface="Asta Sans"/>
            </a:endParaRPr>
          </a:p>
        </p:txBody>
      </p:sp>
      <p:pic>
        <p:nvPicPr>
          <p:cNvPr id="691" name="Google Shape;691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0325" y="1281162"/>
            <a:ext cx="2016900" cy="7107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692" name="Google Shape;692;p64"/>
          <p:cNvPicPr preferRelativeResize="0"/>
          <p:nvPr/>
        </p:nvPicPr>
        <p:blipFill rotWithShape="1">
          <a:blip r:embed="rId6">
            <a:alphaModFix/>
          </a:blip>
          <a:srcRect b="8173" l="0" r="12234" t="7217"/>
          <a:stretch/>
        </p:blipFill>
        <p:spPr>
          <a:xfrm>
            <a:off x="4687000" y="1385425"/>
            <a:ext cx="2898525" cy="2093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693" name="Google Shape;693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30143" y="758500"/>
            <a:ext cx="1897685" cy="56684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694" name="Google Shape;694;p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86992" y="3606794"/>
            <a:ext cx="3395458" cy="11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65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3000">
              <a:solidFill>
                <a:srgbClr val="AEAEAE"/>
              </a:solidFill>
            </a:endParaRPr>
          </a:p>
        </p:txBody>
      </p:sp>
      <p:sp>
        <p:nvSpPr>
          <p:cNvPr id="700" name="Google Shape;700;p65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1" name="Google Shape;701;p65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65"/>
          <p:cNvSpPr/>
          <p:nvPr/>
        </p:nvSpPr>
        <p:spPr>
          <a:xfrm>
            <a:off x="334050" y="4868550"/>
            <a:ext cx="4542300" cy="275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65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Review</a:t>
            </a:r>
            <a:endParaRPr sz="31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704" name="Google Shape;704;p65"/>
          <p:cNvPicPr preferRelativeResize="0"/>
          <p:nvPr/>
        </p:nvPicPr>
        <p:blipFill rotWithShape="1">
          <a:blip r:embed="rId4">
            <a:alphaModFix/>
          </a:blip>
          <a:srcRect b="21110" l="9280" r="0" t="0"/>
          <a:stretch/>
        </p:blipFill>
        <p:spPr>
          <a:xfrm>
            <a:off x="650625" y="1147475"/>
            <a:ext cx="7469676" cy="368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66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3000">
              <a:solidFill>
                <a:srgbClr val="AEAEAE"/>
              </a:solidFill>
            </a:endParaRPr>
          </a:p>
        </p:txBody>
      </p:sp>
      <p:sp>
        <p:nvSpPr>
          <p:cNvPr id="710" name="Google Shape;710;p66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1" name="Google Shape;711;p66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66"/>
          <p:cNvSpPr/>
          <p:nvPr/>
        </p:nvSpPr>
        <p:spPr>
          <a:xfrm>
            <a:off x="334050" y="4868550"/>
            <a:ext cx="4542300" cy="275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66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Ending …</a:t>
            </a:r>
            <a:endParaRPr sz="31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pic>
        <p:nvPicPr>
          <p:cNvPr id="714" name="Google Shape;714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962" y="1147475"/>
            <a:ext cx="7868074" cy="360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67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3000">
              <a:solidFill>
                <a:srgbClr val="AEAEAE"/>
              </a:solidFill>
            </a:endParaRPr>
          </a:p>
        </p:txBody>
      </p:sp>
      <p:sp>
        <p:nvSpPr>
          <p:cNvPr id="720" name="Google Shape;720;p67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1" name="Google Shape;721;p67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67"/>
          <p:cNvSpPr/>
          <p:nvPr/>
        </p:nvSpPr>
        <p:spPr>
          <a:xfrm>
            <a:off x="334050" y="4868550"/>
            <a:ext cx="4542300" cy="275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67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Quiz!!</a:t>
            </a:r>
            <a:endParaRPr sz="31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724" name="Google Shape;724;p67"/>
          <p:cNvSpPr txBox="1"/>
          <p:nvPr/>
        </p:nvSpPr>
        <p:spPr>
          <a:xfrm>
            <a:off x="2002350" y="2017950"/>
            <a:ext cx="5139300" cy="5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Asta Sans ExtraBold"/>
              <a:buAutoNum type="arabicPeriod"/>
            </a:pPr>
            <a:r>
              <a:rPr lang="en" sz="2300">
                <a:solidFill>
                  <a:schemeClr val="dk2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저희가 분석한 커널 드라이버의 개수는?</a:t>
            </a:r>
            <a:endParaRPr sz="2300">
              <a:solidFill>
                <a:schemeClr val="dk2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pic>
        <p:nvPicPr>
          <p:cNvPr id="725" name="Google Shape;725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7463" y="2916275"/>
            <a:ext cx="2249075" cy="1648175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67"/>
          <p:cNvSpPr txBox="1"/>
          <p:nvPr/>
        </p:nvSpPr>
        <p:spPr>
          <a:xfrm>
            <a:off x="2490575" y="2473850"/>
            <a:ext cx="195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2C4C9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HINT :</a:t>
            </a:r>
            <a:r>
              <a:rPr lang="en">
                <a:solidFill>
                  <a:srgbClr val="666666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 여명 _ _ _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68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3000">
              <a:solidFill>
                <a:srgbClr val="AEAEAE"/>
              </a:solidFill>
            </a:endParaRPr>
          </a:p>
        </p:txBody>
      </p:sp>
      <p:sp>
        <p:nvSpPr>
          <p:cNvPr id="732" name="Google Shape;732;p68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3" name="Google Shape;733;p68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68"/>
          <p:cNvSpPr/>
          <p:nvPr/>
        </p:nvSpPr>
        <p:spPr>
          <a:xfrm>
            <a:off x="334050" y="4868550"/>
            <a:ext cx="4542300" cy="275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68"/>
          <p:cNvSpPr txBox="1"/>
          <p:nvPr/>
        </p:nvSpPr>
        <p:spPr>
          <a:xfrm>
            <a:off x="458575" y="3775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Quiz!!</a:t>
            </a:r>
            <a:endParaRPr sz="31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736" name="Google Shape;736;p68"/>
          <p:cNvSpPr txBox="1"/>
          <p:nvPr/>
        </p:nvSpPr>
        <p:spPr>
          <a:xfrm>
            <a:off x="2002350" y="2017950"/>
            <a:ext cx="5139300" cy="5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2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2.	</a:t>
            </a:r>
            <a:r>
              <a:rPr lang="en" sz="2300">
                <a:solidFill>
                  <a:schemeClr val="dk2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저희가 </a:t>
            </a:r>
            <a:r>
              <a:rPr lang="en" sz="2300">
                <a:solidFill>
                  <a:schemeClr val="dk2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지금까지 얻게된 바운티 금액은</a:t>
            </a:r>
            <a:r>
              <a:rPr lang="en" sz="2300">
                <a:solidFill>
                  <a:schemeClr val="dk2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?</a:t>
            </a:r>
            <a:endParaRPr sz="2300">
              <a:solidFill>
                <a:schemeClr val="dk2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pic>
        <p:nvPicPr>
          <p:cNvPr id="737" name="Google Shape;737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7463" y="2916275"/>
            <a:ext cx="2249075" cy="164817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68"/>
          <p:cNvSpPr txBox="1"/>
          <p:nvPr/>
        </p:nvSpPr>
        <p:spPr>
          <a:xfrm>
            <a:off x="2470300" y="2463700"/>
            <a:ext cx="27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2C4C9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HINT :</a:t>
            </a:r>
            <a:r>
              <a:rPr lang="en">
                <a:solidFill>
                  <a:srgbClr val="666666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 </a:t>
            </a:r>
            <a:r>
              <a:rPr lang="en">
                <a:solidFill>
                  <a:srgbClr val="666666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이건 힌트 없음 ㅎㅎ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69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69"/>
          <p:cNvSpPr/>
          <p:nvPr/>
        </p:nvSpPr>
        <p:spPr>
          <a:xfrm>
            <a:off x="334050" y="4868550"/>
            <a:ext cx="4542300" cy="275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5" name="Google Shape;74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"/>
            <a:ext cx="9144000" cy="3419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69" title="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3487" y="3781371"/>
            <a:ext cx="1088324" cy="1087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8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18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/>
          <p:nvPr/>
        </p:nvSpPr>
        <p:spPr>
          <a:xfrm>
            <a:off x="458575" y="3013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How we got started</a:t>
            </a:r>
            <a:endParaRPr sz="41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122" name="Google Shape;122;p18"/>
          <p:cNvSpPr/>
          <p:nvPr/>
        </p:nvSpPr>
        <p:spPr>
          <a:xfrm>
            <a:off x="5719475" y="1929475"/>
            <a:ext cx="2598900" cy="1590900"/>
          </a:xfrm>
          <a:prstGeom prst="cloudCallout">
            <a:avLst>
              <a:gd fmla="val -19391" name="adj1"/>
              <a:gd fmla="val 70085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과연 </a:t>
            </a: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우리가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Bug Hunting을 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할 수 있을까요?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638875" y="1264297"/>
            <a:ext cx="44898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우리는 누구인가</a:t>
            </a:r>
            <a:endParaRPr sz="3400">
              <a:solidFill>
                <a:schemeClr val="dk1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pic>
        <p:nvPicPr>
          <p:cNvPr id="124" name="Google Shape;12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875" y="2018650"/>
            <a:ext cx="4766599" cy="223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9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19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 txBox="1"/>
          <p:nvPr/>
        </p:nvSpPr>
        <p:spPr>
          <a:xfrm>
            <a:off x="458575" y="3013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How we got started</a:t>
            </a:r>
            <a:endParaRPr sz="41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133" name="Google Shape;133;p19"/>
          <p:cNvSpPr/>
          <p:nvPr/>
        </p:nvSpPr>
        <p:spPr>
          <a:xfrm>
            <a:off x="5719475" y="1929475"/>
            <a:ext cx="2598900" cy="1590900"/>
          </a:xfrm>
          <a:prstGeom prst="cloudCallout">
            <a:avLst>
              <a:gd fmla="val -23733" name="adj1"/>
              <a:gd fmla="val 60216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과연 우리가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Bug Hunting을 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ta Sans ExtraBold"/>
                <a:ea typeface="Asta Sans ExtraBold"/>
                <a:cs typeface="Asta Sans ExtraBold"/>
                <a:sym typeface="Asta Sans ExtraBold"/>
              </a:rPr>
              <a:t>할 수 있을까요?</a:t>
            </a:r>
            <a:endParaRPr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134" name="Google Shape;134;p19"/>
          <p:cNvSpPr txBox="1"/>
          <p:nvPr/>
        </p:nvSpPr>
        <p:spPr>
          <a:xfrm>
            <a:off x="638875" y="1310022"/>
            <a:ext cx="44898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두려움은 없었나?</a:t>
            </a:r>
            <a:endParaRPr sz="3400">
              <a:solidFill>
                <a:schemeClr val="dk1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135" name="Google Shape;135;p19"/>
          <p:cNvSpPr/>
          <p:nvPr/>
        </p:nvSpPr>
        <p:spPr>
          <a:xfrm>
            <a:off x="1526250" y="3199775"/>
            <a:ext cx="3957300" cy="73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9"/>
          <p:cNvSpPr txBox="1"/>
          <p:nvPr/>
        </p:nvSpPr>
        <p:spPr>
          <a:xfrm>
            <a:off x="695325" y="2191250"/>
            <a:ext cx="5139300" cy="16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highlight>
                  <a:srgbClr val="EAD1DC"/>
                </a:highlight>
                <a:latin typeface="Asta Sans ExtraBold"/>
                <a:ea typeface="Asta Sans ExtraBold"/>
                <a:cs typeface="Asta Sans ExtraBold"/>
                <a:sym typeface="Asta Sans ExtraBold"/>
              </a:rPr>
              <a:t>Windows를 많이 접하지 않은 팀원들…</a:t>
            </a:r>
            <a:endParaRPr sz="2000">
              <a:solidFill>
                <a:schemeClr val="dk1"/>
              </a:solidFill>
              <a:highlight>
                <a:srgbClr val="EAD1DC"/>
              </a:highlight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sta Sans Light"/>
                <a:ea typeface="Asta Sans Light"/>
                <a:cs typeface="Asta Sans Light"/>
                <a:sym typeface="Asta Sans Light"/>
              </a:rPr>
              <a:t>-&gt; 프로젝트 기간인 3개월 동안</a:t>
            </a:r>
            <a:endParaRPr sz="2000">
              <a:solidFill>
                <a:schemeClr val="dk1"/>
              </a:solidFill>
              <a:latin typeface="Asta Sans Light"/>
              <a:ea typeface="Asta Sans Light"/>
              <a:cs typeface="Asta Sans Light"/>
              <a:sym typeface="Asta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sta Sans Light"/>
                <a:ea typeface="Asta Sans Light"/>
                <a:cs typeface="Asta Sans Light"/>
                <a:sym typeface="Asta Sans Light"/>
              </a:rPr>
              <a:t>     Windows kernel driver, named pipe</a:t>
            </a:r>
            <a:br>
              <a:rPr lang="en" sz="2000">
                <a:solidFill>
                  <a:schemeClr val="dk1"/>
                </a:solidFill>
                <a:latin typeface="Asta Sans Light"/>
                <a:ea typeface="Asta Sans Light"/>
                <a:cs typeface="Asta Sans Light"/>
                <a:sym typeface="Asta Sans Light"/>
              </a:rPr>
            </a:br>
            <a:r>
              <a:rPr lang="en" sz="2000">
                <a:solidFill>
                  <a:schemeClr val="dk1"/>
                </a:solidFill>
                <a:latin typeface="Asta Sans Light"/>
                <a:ea typeface="Asta Sans Light"/>
                <a:cs typeface="Asta Sans Light"/>
                <a:sym typeface="Asta Sans Light"/>
              </a:rPr>
              <a:t>     공부만 하다가 끝나는건 아닐까? 하는 걱정</a:t>
            </a:r>
            <a:endParaRPr sz="2000">
              <a:solidFill>
                <a:schemeClr val="dk1"/>
              </a:solidFill>
              <a:latin typeface="Asta Sans Light"/>
              <a:ea typeface="Asta Sans Light"/>
              <a:cs typeface="Asta Sans Light"/>
              <a:sym typeface="Asta Sans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0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20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0"/>
          <p:cNvSpPr txBox="1"/>
          <p:nvPr/>
        </p:nvSpPr>
        <p:spPr>
          <a:xfrm>
            <a:off x="458575" y="3013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How we got started</a:t>
            </a:r>
            <a:endParaRPr sz="41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145" name="Google Shape;145;p20"/>
          <p:cNvSpPr txBox="1"/>
          <p:nvPr/>
        </p:nvSpPr>
        <p:spPr>
          <a:xfrm>
            <a:off x="576075" y="1147472"/>
            <a:ext cx="44898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시작을 결심한 이유!</a:t>
            </a:r>
            <a:endParaRPr sz="3400">
              <a:solidFill>
                <a:schemeClr val="dk1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146" name="Google Shape;146;p20"/>
          <p:cNvSpPr/>
          <p:nvPr/>
        </p:nvSpPr>
        <p:spPr>
          <a:xfrm>
            <a:off x="612375" y="1894975"/>
            <a:ext cx="4772100" cy="473700"/>
          </a:xfrm>
          <a:prstGeom prst="roundRect">
            <a:avLst>
              <a:gd fmla="val 50000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0"/>
          <p:cNvSpPr txBox="1"/>
          <p:nvPr/>
        </p:nvSpPr>
        <p:spPr>
          <a:xfrm>
            <a:off x="709875" y="1894975"/>
            <a:ext cx="45771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어차피 찾아야 할 제로데이, 간지나게 해보자</a:t>
            </a:r>
            <a:endParaRPr sz="2000">
              <a:solidFill>
                <a:schemeClr val="dk1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148" name="Google Shape;148;p20"/>
          <p:cNvSpPr/>
          <p:nvPr/>
        </p:nvSpPr>
        <p:spPr>
          <a:xfrm>
            <a:off x="3865475" y="2688700"/>
            <a:ext cx="4772100" cy="722700"/>
          </a:xfrm>
          <a:prstGeom prst="roundRect">
            <a:avLst>
              <a:gd fmla="val 50000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0"/>
          <p:cNvSpPr txBox="1"/>
          <p:nvPr/>
        </p:nvSpPr>
        <p:spPr>
          <a:xfrm>
            <a:off x="4060475" y="2650750"/>
            <a:ext cx="4577100" cy="5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열정 있는 사람들끼리 모였을 때 이런 주제로</a:t>
            </a:r>
            <a:endParaRPr sz="2000">
              <a:solidFill>
                <a:schemeClr val="dk1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언제 또 해보겠어!!</a:t>
            </a:r>
            <a:endParaRPr sz="2000">
              <a:solidFill>
                <a:schemeClr val="dk1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150" name="Google Shape;150;p20"/>
          <p:cNvSpPr/>
          <p:nvPr/>
        </p:nvSpPr>
        <p:spPr>
          <a:xfrm>
            <a:off x="612375" y="3727675"/>
            <a:ext cx="5619600" cy="792600"/>
          </a:xfrm>
          <a:prstGeom prst="roundRect">
            <a:avLst>
              <a:gd fmla="val 50000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0"/>
          <p:cNvSpPr txBox="1"/>
          <p:nvPr/>
        </p:nvSpPr>
        <p:spPr>
          <a:xfrm>
            <a:off x="738450" y="3727675"/>
            <a:ext cx="5619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어렵지만… 매일 12시간 씩 공부하면 할 수 있어요😊</a:t>
            </a:r>
            <a:endParaRPr sz="2000">
              <a:solidFill>
                <a:schemeClr val="dk1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(멘토님의 조언)</a:t>
            </a:r>
            <a:endParaRPr sz="2000">
              <a:solidFill>
                <a:schemeClr val="dk1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/>
          <p:nvPr/>
        </p:nvSpPr>
        <p:spPr>
          <a:xfrm>
            <a:off x="334050" y="274950"/>
            <a:ext cx="8475900" cy="4593600"/>
          </a:xfrm>
          <a:prstGeom prst="roundRect">
            <a:avLst>
              <a:gd fmla="val 675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1"/>
          <p:cNvSpPr/>
          <p:nvPr/>
        </p:nvSpPr>
        <p:spPr>
          <a:xfrm rot="5400000">
            <a:off x="7291600" y="66550"/>
            <a:ext cx="1133400" cy="12621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21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137" y="60296"/>
            <a:ext cx="1088324" cy="108717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1"/>
          <p:cNvSpPr txBox="1"/>
          <p:nvPr/>
        </p:nvSpPr>
        <p:spPr>
          <a:xfrm>
            <a:off x="458575" y="301300"/>
            <a:ext cx="7558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1"/>
                </a:solidFill>
                <a:latin typeface="Unbounded SemiBold"/>
                <a:ea typeface="Unbounded SemiBold"/>
                <a:cs typeface="Unbounded SemiBold"/>
                <a:sym typeface="Unbounded SemiBold"/>
              </a:rPr>
              <a:t>How we got started</a:t>
            </a:r>
            <a:endParaRPr sz="4100">
              <a:solidFill>
                <a:schemeClr val="dk1"/>
              </a:solidFill>
              <a:latin typeface="Unbounded SemiBold"/>
              <a:ea typeface="Unbounded SemiBold"/>
              <a:cs typeface="Unbounded SemiBold"/>
              <a:sym typeface="Unbounded SemiBold"/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556450" y="1264301"/>
            <a:ext cx="44898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highlight>
                  <a:srgbClr val="EAD1DC"/>
                </a:highlight>
                <a:latin typeface="Asta Sans ExtraBold"/>
                <a:ea typeface="Asta Sans ExtraBold"/>
                <a:cs typeface="Asta Sans ExtraBold"/>
                <a:sym typeface="Asta Sans ExtraBold"/>
              </a:rPr>
              <a:t>하면 된다는 자신감을 얻어보자.</a:t>
            </a:r>
            <a:endParaRPr sz="2300">
              <a:solidFill>
                <a:schemeClr val="dk1"/>
              </a:solidFill>
              <a:highlight>
                <a:srgbClr val="EAD1DC"/>
              </a:highlight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highlight>
                  <a:srgbClr val="EAD1DC"/>
                </a:highlight>
                <a:latin typeface="Asta Sans ExtraBold"/>
                <a:ea typeface="Asta Sans ExtraBold"/>
                <a:cs typeface="Asta Sans ExtraBold"/>
                <a:sym typeface="Asta Sans ExtraBold"/>
              </a:rPr>
              <a:t>우리도 제로데이 찾을 수 있다!!</a:t>
            </a:r>
            <a:endParaRPr sz="2300">
              <a:solidFill>
                <a:schemeClr val="dk1"/>
              </a:solidFill>
              <a:highlight>
                <a:srgbClr val="EAD1DC"/>
              </a:highlight>
              <a:latin typeface="Asta Sans ExtraBold"/>
              <a:ea typeface="Asta Sans ExtraBold"/>
              <a:cs typeface="Asta Sans ExtraBold"/>
              <a:sym typeface="Asta Sans ExtraBold"/>
            </a:endParaRPr>
          </a:p>
        </p:txBody>
      </p:sp>
      <p:sp>
        <p:nvSpPr>
          <p:cNvPr id="161" name="Google Shape;161;p21"/>
          <p:cNvSpPr txBox="1"/>
          <p:nvPr/>
        </p:nvSpPr>
        <p:spPr>
          <a:xfrm>
            <a:off x="597125" y="2112700"/>
            <a:ext cx="5139300" cy="23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highlight>
                <a:srgbClr val="EAD1DC"/>
              </a:highlight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B2D7B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3개월 안에 할 수 있을까?</a:t>
            </a:r>
            <a:endParaRPr sz="2000">
              <a:solidFill>
                <a:srgbClr val="EB2D7B"/>
              </a:solidFill>
              <a:latin typeface="Asta Sans ExtraBold"/>
              <a:ea typeface="Asta Sans ExtraBold"/>
              <a:cs typeface="Asta Sans ExtraBold"/>
              <a:sym typeface="Asta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Asta Sans Light"/>
                <a:ea typeface="Asta Sans Light"/>
                <a:cs typeface="Asta Sans Light"/>
                <a:sym typeface="Asta Sans Light"/>
              </a:rPr>
              <a:t>기간이 짧으면, 우리가 시간을 쏟으면 된다는 마음으로</a:t>
            </a:r>
            <a:endParaRPr sz="1700">
              <a:solidFill>
                <a:schemeClr val="dk1"/>
              </a:solidFill>
              <a:latin typeface="Asta Sans Light"/>
              <a:ea typeface="Asta Sans Light"/>
              <a:cs typeface="Asta Sans Light"/>
              <a:sym typeface="Asta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Asta Sans Light"/>
              <a:ea typeface="Asta Sans Light"/>
              <a:cs typeface="Asta Sans Light"/>
              <a:sym typeface="Asta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주 6일 오프라인</a:t>
            </a:r>
            <a:r>
              <a:rPr lang="en" sz="1700">
                <a:solidFill>
                  <a:schemeClr val="dk1"/>
                </a:solidFill>
                <a:latin typeface="Asta Sans Light"/>
                <a:ea typeface="Asta Sans Light"/>
                <a:cs typeface="Asta Sans Light"/>
                <a:sym typeface="Asta Sans Light"/>
              </a:rPr>
              <a:t>으로 만나자</a:t>
            </a:r>
            <a:endParaRPr sz="1700">
              <a:solidFill>
                <a:schemeClr val="dk1"/>
              </a:solidFill>
              <a:latin typeface="Asta Sans Light"/>
              <a:ea typeface="Asta Sans Light"/>
              <a:cs typeface="Asta Sans Light"/>
              <a:sym typeface="Asta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Asta Sans Light"/>
                <a:ea typeface="Asta Sans Light"/>
                <a:cs typeface="Asta Sans Light"/>
                <a:sym typeface="Asta Sans Light"/>
              </a:rPr>
              <a:t>매일 </a:t>
            </a:r>
            <a:r>
              <a:rPr lang="en" sz="1700">
                <a:solidFill>
                  <a:schemeClr val="dk1"/>
                </a:solidFill>
                <a:latin typeface="Asta Sans ExtraBold"/>
                <a:ea typeface="Asta Sans ExtraBold"/>
                <a:cs typeface="Asta Sans ExtraBold"/>
                <a:sym typeface="Asta Sans ExtraBold"/>
              </a:rPr>
              <a:t>9 to 9 (12시간)</a:t>
            </a:r>
            <a:r>
              <a:rPr lang="en" sz="1700">
                <a:solidFill>
                  <a:schemeClr val="dk1"/>
                </a:solidFill>
                <a:latin typeface="Asta Sans Light"/>
                <a:ea typeface="Asta Sans Light"/>
                <a:cs typeface="Asta Sans Light"/>
                <a:sym typeface="Asta Sans Light"/>
              </a:rPr>
              <a:t> 함께하자</a:t>
            </a:r>
            <a:endParaRPr sz="1700">
              <a:solidFill>
                <a:schemeClr val="dk1"/>
              </a:solidFill>
              <a:latin typeface="Asta Sans Light"/>
              <a:ea typeface="Asta Sans Light"/>
              <a:cs typeface="Asta Sans Light"/>
              <a:sym typeface="Asta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Asta Sans Light"/>
              <a:ea typeface="Asta Sans Light"/>
              <a:cs typeface="Asta Sans Light"/>
              <a:sym typeface="Asta Sans Light"/>
            </a:endParaRPr>
          </a:p>
        </p:txBody>
      </p:sp>
      <p:pic>
        <p:nvPicPr>
          <p:cNvPr id="162" name="Google Shape;16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2925" y="1416600"/>
            <a:ext cx="3125887" cy="307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