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4"/>
  </p:sldMasterIdLst>
  <p:notesMasterIdLst>
    <p:notesMasterId r:id="rId49"/>
  </p:notesMasterIdLst>
  <p:sldIdLst>
    <p:sldId id="312" r:id="rId5"/>
    <p:sldId id="313" r:id="rId6"/>
    <p:sldId id="314" r:id="rId7"/>
    <p:sldId id="315" r:id="rId8"/>
    <p:sldId id="317" r:id="rId9"/>
    <p:sldId id="318" r:id="rId10"/>
    <p:sldId id="322" r:id="rId11"/>
    <p:sldId id="360" r:id="rId12"/>
    <p:sldId id="326" r:id="rId13"/>
    <p:sldId id="327" r:id="rId14"/>
    <p:sldId id="330" r:id="rId15"/>
    <p:sldId id="328" r:id="rId16"/>
    <p:sldId id="329" r:id="rId17"/>
    <p:sldId id="331" r:id="rId18"/>
    <p:sldId id="332" r:id="rId19"/>
    <p:sldId id="361" r:id="rId20"/>
    <p:sldId id="365" r:id="rId21"/>
    <p:sldId id="373" r:id="rId22"/>
    <p:sldId id="379" r:id="rId23"/>
    <p:sldId id="375" r:id="rId24"/>
    <p:sldId id="370" r:id="rId25"/>
    <p:sldId id="341" r:id="rId26"/>
    <p:sldId id="353" r:id="rId27"/>
    <p:sldId id="354" r:id="rId28"/>
    <p:sldId id="355" r:id="rId29"/>
    <p:sldId id="336" r:id="rId30"/>
    <p:sldId id="368" r:id="rId31"/>
    <p:sldId id="371" r:id="rId32"/>
    <p:sldId id="372" r:id="rId33"/>
    <p:sldId id="376" r:id="rId34"/>
    <p:sldId id="377" r:id="rId35"/>
    <p:sldId id="344" r:id="rId36"/>
    <p:sldId id="345" r:id="rId37"/>
    <p:sldId id="346" r:id="rId38"/>
    <p:sldId id="351" r:id="rId39"/>
    <p:sldId id="347" r:id="rId40"/>
    <p:sldId id="348" r:id="rId41"/>
    <p:sldId id="349" r:id="rId42"/>
    <p:sldId id="350" r:id="rId43"/>
    <p:sldId id="352" r:id="rId44"/>
    <p:sldId id="356" r:id="rId45"/>
    <p:sldId id="357" r:id="rId46"/>
    <p:sldId id="358" r:id="rId47"/>
    <p:sldId id="359" r:id="rId48"/>
  </p:sldIdLst>
  <p:sldSz cx="9144000" cy="5143500" type="screen16x9"/>
  <p:notesSz cx="6858000" cy="9144000"/>
  <p:embeddedFontLst>
    <p:embeddedFont>
      <p:font typeface="Consolas" panose="020B0609020204030204" pitchFamily="49" charset="0"/>
      <p:regular r:id="rId50"/>
      <p:bold r:id="rId51"/>
      <p:italic r:id="rId52"/>
      <p:boldItalic r:id="rId53"/>
    </p:embeddedFont>
    <p:embeddedFont>
      <p:font typeface="Gotu" panose="020B0600000101010101" charset="0"/>
      <p:regular r:id="rId54"/>
    </p:embeddedFont>
    <p:embeddedFont>
      <p:font typeface="Lexend" panose="020B0600000101010101" charset="0"/>
      <p:regular r:id="rId55"/>
      <p:bold r:id="rId56"/>
    </p:embeddedFont>
    <p:embeddedFont>
      <p:font typeface="나눔스퀘어" panose="020B0600000101010101" pitchFamily="50" charset="-127"/>
      <p:regular r:id="rId57"/>
    </p:embeddedFont>
    <p:embeddedFont>
      <p:font typeface="나눔스퀘어 Bold" panose="020B0600000101010101" pitchFamily="50" charset="-127"/>
      <p:bold r:id="rId58"/>
    </p:embeddedFont>
    <p:embeddedFont>
      <p:font typeface="나눔스퀘어 Light" panose="020B0600000101010101" pitchFamily="50" charset="-127"/>
      <p:regular r:id="rId59"/>
    </p:embeddedFont>
    <p:embeddedFont>
      <p:font typeface="나눔스퀘어_ac" panose="020B0600000101010101" pitchFamily="50" charset="-127"/>
      <p:regular r:id="rId60"/>
    </p:embeddedFont>
    <p:embeddedFont>
      <p:font typeface="나눔스퀘어_ac Bold" panose="020B0600000101010101" pitchFamily="50" charset="-127"/>
      <p:bold r:id="rId61"/>
    </p:embeddedFont>
    <p:embeddedFont>
      <p:font typeface="나눔스퀘어OTF Bold" panose="020B0600000101010101" pitchFamily="34" charset="-127"/>
      <p:bold r:id="rId62"/>
    </p:embeddedFont>
    <p:embeddedFont>
      <p:font typeface="나눔스퀘어OTF Light" panose="020B0600000101010101" pitchFamily="34" charset="-127"/>
      <p:regular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8657"/>
    <a:srgbClr val="CC3300"/>
    <a:srgbClr val="BAB9FF"/>
    <a:srgbClr val="F00078"/>
    <a:srgbClr val="03CD03"/>
    <a:srgbClr val="00439A"/>
    <a:srgbClr val="D5B5E9"/>
    <a:srgbClr val="6B8E23"/>
    <a:srgbClr val="6B82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940351F-D403-472F-A764-752886E89093}">
  <a:tblStyle styleId="{0940351F-D403-472F-A764-752886E8909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31F131A-2069-4857-B887-AE8C2D6071F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7" autoAdjust="0"/>
    <p:restoredTop sz="94660"/>
  </p:normalViewPr>
  <p:slideViewPr>
    <p:cSldViewPr snapToGrid="0">
      <p:cViewPr varScale="1">
        <p:scale>
          <a:sx n="207" d="100"/>
          <a:sy n="207" d="100"/>
        </p:scale>
        <p:origin x="594" y="-9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font" Target="fonts/font12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7.fntdata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0.fntdata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확률</a:t>
            </a:r>
          </a:p>
        </p:txBody>
      </p:sp>
    </p:spTree>
    <p:extLst>
      <p:ext uri="{BB962C8B-B14F-4D97-AF65-F5344CB8AC3E}">
        <p14:creationId xmlns:p14="http://schemas.microsoft.com/office/powerpoint/2010/main" val="3346545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8</a:t>
            </a:r>
            <a:r>
              <a:rPr lang="ko-KR" altLang="en-US" dirty="0"/>
              <a:t>분</a:t>
            </a:r>
          </a:p>
        </p:txBody>
      </p:sp>
    </p:spTree>
    <p:extLst>
      <p:ext uri="{BB962C8B-B14F-4D97-AF65-F5344CB8AC3E}">
        <p14:creationId xmlns:p14="http://schemas.microsoft.com/office/powerpoint/2010/main" val="3774376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2797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98AD-5BF8-845B-4A52-F5A0D69A1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4C90290-569F-5037-92F3-AD3C86CA7E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779803E-E772-9B5B-1E31-586D3FBE08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01567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06059-397F-B0C6-FB2A-6769235D2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646D5A0-83D0-E83C-4523-5DFCD4B666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7F71E48-E73D-74E3-DEF3-F94487E7D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6519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70650" y="1196263"/>
            <a:ext cx="4802700" cy="18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500">
                <a:latin typeface="나눔스퀘어 Bold" panose="020B0600000101010101" pitchFamily="50" charset="-127"/>
                <a:ea typeface="나눔스퀘어 Bold" panose="020B0600000101010101" pitchFamily="50" charset="-12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58700" y="3226638"/>
            <a:ext cx="2826600" cy="7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나눔스퀘어 Light" panose="020B0600000101010101" pitchFamily="50" charset="-127"/>
                <a:ea typeface="나눔스퀘어 Light" panose="020B0600000101010101" pitchFamily="50" charset="-12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1885920" y="386028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1082505" y="-828665"/>
            <a:ext cx="11772834" cy="7400558"/>
            <a:chOff x="-1184305" y="-828665"/>
            <a:chExt cx="11772834" cy="7400558"/>
          </a:xfrm>
        </p:grpSpPr>
        <p:grpSp>
          <p:nvGrpSpPr>
            <p:cNvPr id="13" name="Google Shape;13;p2"/>
            <p:cNvGrpSpPr/>
            <p:nvPr/>
          </p:nvGrpSpPr>
          <p:grpSpPr>
            <a:xfrm rot="-1255682">
              <a:off x="-844542" y="-330839"/>
              <a:ext cx="3249616" cy="2502564"/>
              <a:chOff x="-359372" y="-433852"/>
              <a:chExt cx="2921588" cy="2249946"/>
            </a:xfrm>
          </p:grpSpPr>
          <p:sp>
            <p:nvSpPr>
              <p:cNvPr id="14" name="Google Shape;14;p2"/>
              <p:cNvSpPr/>
              <p:nvPr/>
            </p:nvSpPr>
            <p:spPr>
              <a:xfrm flipH="1">
                <a:off x="-333160" y="-433852"/>
                <a:ext cx="2895376" cy="2249946"/>
              </a:xfrm>
              <a:custGeom>
                <a:avLst/>
                <a:gdLst/>
                <a:ahLst/>
                <a:cxnLst/>
                <a:rect l="l" t="t" r="r" b="b"/>
                <a:pathLst>
                  <a:path w="1762786" h="1325447" extrusionOk="0">
                    <a:moveTo>
                      <a:pt x="192194" y="102737"/>
                    </a:moveTo>
                    <a:cubicBezTo>
                      <a:pt x="60472" y="241298"/>
                      <a:pt x="-96739" y="656614"/>
                      <a:pt x="76406" y="794301"/>
                    </a:cubicBezTo>
                    <a:cubicBezTo>
                      <a:pt x="196200" y="889554"/>
                      <a:pt x="422154" y="783372"/>
                      <a:pt x="547212" y="736423"/>
                    </a:cubicBezTo>
                    <a:cubicBezTo>
                      <a:pt x="671953" y="689589"/>
                      <a:pt x="845783" y="628799"/>
                      <a:pt x="973865" y="684200"/>
                    </a:cubicBezTo>
                    <a:cubicBezTo>
                      <a:pt x="1153685" y="761977"/>
                      <a:pt x="1138640" y="1062198"/>
                      <a:pt x="1259211" y="1199204"/>
                    </a:cubicBezTo>
                    <a:cubicBezTo>
                      <a:pt x="1364563" y="1318906"/>
                      <a:pt x="1542890" y="1325447"/>
                      <a:pt x="1666047" y="1232676"/>
                    </a:cubicBezTo>
                    <a:cubicBezTo>
                      <a:pt x="1621363" y="1024280"/>
                      <a:pt x="1579336" y="815343"/>
                      <a:pt x="1531065" y="607711"/>
                    </a:cubicBezTo>
                    <a:cubicBezTo>
                      <a:pt x="1507977" y="508424"/>
                      <a:pt x="1488395" y="407654"/>
                      <a:pt x="1457355" y="310440"/>
                    </a:cubicBezTo>
                    <a:cubicBezTo>
                      <a:pt x="1423229" y="203595"/>
                      <a:pt x="1379363" y="114051"/>
                      <a:pt x="1370696" y="0"/>
                    </a:cubicBezTo>
                    <a:cubicBezTo>
                      <a:pt x="960170" y="68147"/>
                      <a:pt x="602341" y="32403"/>
                      <a:pt x="192194" y="10273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28575" dir="54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 flipH="1">
                <a:off x="-359372" y="-215576"/>
                <a:ext cx="2740215" cy="1784691"/>
              </a:xfrm>
              <a:custGeom>
                <a:avLst/>
                <a:gdLst/>
                <a:ahLst/>
                <a:cxnLst/>
                <a:rect l="l" t="t" r="r" b="b"/>
                <a:pathLst>
                  <a:path w="1665784" h="1086570" extrusionOk="0">
                    <a:moveTo>
                      <a:pt x="1358688" y="0"/>
                    </a:moveTo>
                    <a:lnTo>
                      <a:pt x="174820" y="0"/>
                    </a:lnTo>
                    <a:cubicBezTo>
                      <a:pt x="34217" y="81686"/>
                      <a:pt x="-88858" y="441950"/>
                      <a:pt x="86494" y="528639"/>
                    </a:cubicBezTo>
                    <a:cubicBezTo>
                      <a:pt x="339502" y="653725"/>
                      <a:pt x="666414" y="391221"/>
                      <a:pt x="925473" y="491754"/>
                    </a:cubicBezTo>
                    <a:cubicBezTo>
                      <a:pt x="1073302" y="549121"/>
                      <a:pt x="1091760" y="772822"/>
                      <a:pt x="1163589" y="892923"/>
                    </a:cubicBezTo>
                    <a:cubicBezTo>
                      <a:pt x="1250381" y="1038033"/>
                      <a:pt x="1477981" y="1086570"/>
                      <a:pt x="1576926" y="926691"/>
                    </a:cubicBezTo>
                    <a:cubicBezTo>
                      <a:pt x="1537127" y="732952"/>
                      <a:pt x="1495550" y="539703"/>
                      <a:pt x="1453237" y="346506"/>
                    </a:cubicBezTo>
                    <a:cubicBezTo>
                      <a:pt x="1427185" y="227572"/>
                      <a:pt x="1387796" y="115391"/>
                      <a:pt x="1358688" y="0"/>
                    </a:cubicBezTo>
                    <a:close/>
                  </a:path>
                </a:pathLst>
              </a:custGeom>
              <a:solidFill>
                <a:srgbClr val="0100A2">
                  <a:alpha val="66880"/>
                </a:srgbClr>
              </a:solidFill>
              <a:ln>
                <a:noFill/>
              </a:ln>
              <a:effectLst>
                <a:outerShdw blurRad="57150" dist="28575" dir="54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flipH="1">
                <a:off x="-298330" y="-351295"/>
                <a:ext cx="2492170" cy="1704922"/>
              </a:xfrm>
              <a:custGeom>
                <a:avLst/>
                <a:gdLst/>
                <a:ahLst/>
                <a:cxnLst/>
                <a:rect l="l" t="t" r="r" b="b"/>
                <a:pathLst>
                  <a:path w="1533643" h="1105298" extrusionOk="0">
                    <a:moveTo>
                      <a:pt x="1210281" y="93460"/>
                    </a:moveTo>
                    <a:cubicBezTo>
                      <a:pt x="1200203" y="62915"/>
                      <a:pt x="1193601" y="31631"/>
                      <a:pt x="1188807" y="0"/>
                    </a:cubicBezTo>
                    <a:lnTo>
                      <a:pt x="170624" y="0"/>
                    </a:lnTo>
                    <a:cubicBezTo>
                      <a:pt x="168825" y="312"/>
                      <a:pt x="167026" y="610"/>
                      <a:pt x="165227" y="922"/>
                    </a:cubicBezTo>
                    <a:cubicBezTo>
                      <a:pt x="69032" y="107136"/>
                      <a:pt x="-100066" y="359085"/>
                      <a:pt x="78200" y="471454"/>
                    </a:cubicBezTo>
                    <a:cubicBezTo>
                      <a:pt x="300066" y="611300"/>
                      <a:pt x="595305" y="395289"/>
                      <a:pt x="834034" y="471697"/>
                    </a:cubicBezTo>
                    <a:cubicBezTo>
                      <a:pt x="960175" y="512068"/>
                      <a:pt x="985992" y="655674"/>
                      <a:pt x="1038853" y="759030"/>
                    </a:cubicBezTo>
                    <a:cubicBezTo>
                      <a:pt x="1109803" y="897782"/>
                      <a:pt x="1317565" y="1105298"/>
                      <a:pt x="1433577" y="882390"/>
                    </a:cubicBezTo>
                    <a:cubicBezTo>
                      <a:pt x="1389507" y="697993"/>
                      <a:pt x="1349678" y="511879"/>
                      <a:pt x="1297676" y="329490"/>
                    </a:cubicBezTo>
                    <a:cubicBezTo>
                      <a:pt x="1274394" y="247816"/>
                      <a:pt x="1236680" y="173491"/>
                      <a:pt x="1210281" y="93459"/>
                    </a:cubicBezTo>
                    <a:close/>
                  </a:path>
                </a:pathLst>
              </a:custGeom>
              <a:solidFill>
                <a:srgbClr val="005ACD">
                  <a:alpha val="51880"/>
                </a:srgbClr>
              </a:solidFill>
              <a:ln>
                <a:noFill/>
              </a:ln>
              <a:effectLst>
                <a:outerShdw blurRad="57150" dist="28575" dir="54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-343357" y="-356924"/>
                <a:ext cx="2322675" cy="1394085"/>
              </a:xfrm>
              <a:custGeom>
                <a:avLst/>
                <a:gdLst/>
                <a:ahLst/>
                <a:cxnLst/>
                <a:rect l="l" t="t" r="r" b="b"/>
                <a:pathLst>
                  <a:path w="1422772" h="879549" extrusionOk="0">
                    <a:moveTo>
                      <a:pt x="149241" y="0"/>
                    </a:moveTo>
                    <a:cubicBezTo>
                      <a:pt x="16783" y="92076"/>
                      <a:pt x="-84870" y="295981"/>
                      <a:pt x="103238" y="391313"/>
                    </a:cubicBezTo>
                    <a:cubicBezTo>
                      <a:pt x="321261" y="501801"/>
                      <a:pt x="575772" y="335509"/>
                      <a:pt x="802850" y="408202"/>
                    </a:cubicBezTo>
                    <a:cubicBezTo>
                      <a:pt x="918535" y="445233"/>
                      <a:pt x="933682" y="567828"/>
                      <a:pt x="992307" y="656183"/>
                    </a:cubicBezTo>
                    <a:cubicBezTo>
                      <a:pt x="1083197" y="793154"/>
                      <a:pt x="1224935" y="879549"/>
                      <a:pt x="1337902" y="708164"/>
                    </a:cubicBezTo>
                    <a:cubicBezTo>
                      <a:pt x="1290285" y="470474"/>
                      <a:pt x="1218803" y="237253"/>
                      <a:pt x="1172187" y="1"/>
                    </a:cubicBezTo>
                    <a:lnTo>
                      <a:pt x="149241" y="1"/>
                    </a:lnTo>
                    <a:close/>
                  </a:path>
                </a:pathLst>
              </a:custGeom>
              <a:solidFill>
                <a:srgbClr val="307DE0">
                  <a:alpha val="58130"/>
                </a:srgbClr>
              </a:solidFill>
              <a:ln>
                <a:noFill/>
              </a:ln>
              <a:effectLst>
                <a:outerShdw blurRad="57150" dist="28575" dir="54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 flipH="1">
                <a:off x="-251954" y="-345666"/>
                <a:ext cx="1966718" cy="1002337"/>
              </a:xfrm>
              <a:custGeom>
                <a:avLst/>
                <a:gdLst/>
                <a:ahLst/>
                <a:cxnLst/>
                <a:rect l="l" t="t" r="r" b="b"/>
                <a:pathLst>
                  <a:path w="1182988" h="625483" extrusionOk="0">
                    <a:moveTo>
                      <a:pt x="1133680" y="0"/>
                    </a:moveTo>
                    <a:lnTo>
                      <a:pt x="101577" y="0"/>
                    </a:lnTo>
                    <a:cubicBezTo>
                      <a:pt x="-7435" y="73421"/>
                      <a:pt x="-49308" y="217527"/>
                      <a:pt x="80757" y="288651"/>
                    </a:cubicBezTo>
                    <a:cubicBezTo>
                      <a:pt x="244612" y="378252"/>
                      <a:pt x="459640" y="247039"/>
                      <a:pt x="644273" y="295573"/>
                    </a:cubicBezTo>
                    <a:cubicBezTo>
                      <a:pt x="739784" y="320679"/>
                      <a:pt x="763291" y="413957"/>
                      <a:pt x="820658" y="478015"/>
                    </a:cubicBezTo>
                    <a:cubicBezTo>
                      <a:pt x="893152" y="558975"/>
                      <a:pt x="1016186" y="625483"/>
                      <a:pt x="1109489" y="527488"/>
                    </a:cubicBezTo>
                    <a:cubicBezTo>
                      <a:pt x="1062658" y="349560"/>
                      <a:pt x="1121293" y="178173"/>
                      <a:pt x="1133680" y="0"/>
                    </a:cubicBezTo>
                    <a:close/>
                  </a:path>
                </a:pathLst>
              </a:custGeom>
              <a:solidFill>
                <a:srgbClr val="E7E7E7">
                  <a:alpha val="28130"/>
                </a:srgbClr>
              </a:solidFill>
              <a:ln>
                <a:noFill/>
              </a:ln>
              <a:effectLst>
                <a:outerShdw blurRad="57150" dist="28575" dir="54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" name="Google Shape;19;p2"/>
            <p:cNvGrpSpPr/>
            <p:nvPr/>
          </p:nvGrpSpPr>
          <p:grpSpPr>
            <a:xfrm rot="9544388">
              <a:off x="5201930" y="2069210"/>
              <a:ext cx="4876732" cy="3755623"/>
              <a:chOff x="-359372" y="-433852"/>
              <a:chExt cx="2921588" cy="2249946"/>
            </a:xfrm>
          </p:grpSpPr>
          <p:sp>
            <p:nvSpPr>
              <p:cNvPr id="20" name="Google Shape;20;p2"/>
              <p:cNvSpPr/>
              <p:nvPr/>
            </p:nvSpPr>
            <p:spPr>
              <a:xfrm flipH="1">
                <a:off x="-333160" y="-433852"/>
                <a:ext cx="2895376" cy="2249946"/>
              </a:xfrm>
              <a:custGeom>
                <a:avLst/>
                <a:gdLst/>
                <a:ahLst/>
                <a:cxnLst/>
                <a:rect l="l" t="t" r="r" b="b"/>
                <a:pathLst>
                  <a:path w="1762786" h="1325447" extrusionOk="0">
                    <a:moveTo>
                      <a:pt x="192194" y="102737"/>
                    </a:moveTo>
                    <a:cubicBezTo>
                      <a:pt x="60472" y="241298"/>
                      <a:pt x="-96739" y="656614"/>
                      <a:pt x="76406" y="794301"/>
                    </a:cubicBezTo>
                    <a:cubicBezTo>
                      <a:pt x="196200" y="889554"/>
                      <a:pt x="422154" y="783372"/>
                      <a:pt x="547212" y="736423"/>
                    </a:cubicBezTo>
                    <a:cubicBezTo>
                      <a:pt x="671953" y="689589"/>
                      <a:pt x="845783" y="628799"/>
                      <a:pt x="973865" y="684200"/>
                    </a:cubicBezTo>
                    <a:cubicBezTo>
                      <a:pt x="1153685" y="761977"/>
                      <a:pt x="1138640" y="1062198"/>
                      <a:pt x="1259211" y="1199204"/>
                    </a:cubicBezTo>
                    <a:cubicBezTo>
                      <a:pt x="1364563" y="1318906"/>
                      <a:pt x="1542890" y="1325447"/>
                      <a:pt x="1666047" y="1232676"/>
                    </a:cubicBezTo>
                    <a:cubicBezTo>
                      <a:pt x="1621363" y="1024280"/>
                      <a:pt x="1579336" y="815343"/>
                      <a:pt x="1531065" y="607711"/>
                    </a:cubicBezTo>
                    <a:cubicBezTo>
                      <a:pt x="1507977" y="508424"/>
                      <a:pt x="1488395" y="407654"/>
                      <a:pt x="1457355" y="310440"/>
                    </a:cubicBezTo>
                    <a:cubicBezTo>
                      <a:pt x="1423229" y="203595"/>
                      <a:pt x="1379363" y="114051"/>
                      <a:pt x="1370696" y="0"/>
                    </a:cubicBezTo>
                    <a:cubicBezTo>
                      <a:pt x="960170" y="68147"/>
                      <a:pt x="602341" y="32403"/>
                      <a:pt x="192194" y="10273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28575" dir="1266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flipH="1">
                <a:off x="-359372" y="-215576"/>
                <a:ext cx="2740215" cy="1784691"/>
              </a:xfrm>
              <a:custGeom>
                <a:avLst/>
                <a:gdLst/>
                <a:ahLst/>
                <a:cxnLst/>
                <a:rect l="l" t="t" r="r" b="b"/>
                <a:pathLst>
                  <a:path w="1665784" h="1086570" extrusionOk="0">
                    <a:moveTo>
                      <a:pt x="1358688" y="0"/>
                    </a:moveTo>
                    <a:lnTo>
                      <a:pt x="174820" y="0"/>
                    </a:lnTo>
                    <a:cubicBezTo>
                      <a:pt x="34217" y="81686"/>
                      <a:pt x="-88858" y="441950"/>
                      <a:pt x="86494" y="528639"/>
                    </a:cubicBezTo>
                    <a:cubicBezTo>
                      <a:pt x="339502" y="653725"/>
                      <a:pt x="666414" y="391221"/>
                      <a:pt x="925473" y="491754"/>
                    </a:cubicBezTo>
                    <a:cubicBezTo>
                      <a:pt x="1073302" y="549121"/>
                      <a:pt x="1091760" y="772822"/>
                      <a:pt x="1163589" y="892923"/>
                    </a:cubicBezTo>
                    <a:cubicBezTo>
                      <a:pt x="1250381" y="1038033"/>
                      <a:pt x="1477981" y="1086570"/>
                      <a:pt x="1576926" y="926691"/>
                    </a:cubicBezTo>
                    <a:cubicBezTo>
                      <a:pt x="1537127" y="732952"/>
                      <a:pt x="1495550" y="539703"/>
                      <a:pt x="1453237" y="346506"/>
                    </a:cubicBezTo>
                    <a:cubicBezTo>
                      <a:pt x="1427185" y="227572"/>
                      <a:pt x="1387796" y="115391"/>
                      <a:pt x="1358688" y="0"/>
                    </a:cubicBezTo>
                    <a:close/>
                  </a:path>
                </a:pathLst>
              </a:custGeom>
              <a:solidFill>
                <a:srgbClr val="0100A2">
                  <a:alpha val="66880"/>
                </a:srgbClr>
              </a:solidFill>
              <a:ln>
                <a:noFill/>
              </a:ln>
              <a:effectLst>
                <a:outerShdw blurRad="57150" dist="28575" dir="1266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flipH="1">
                <a:off x="-298330" y="-351295"/>
                <a:ext cx="2492170" cy="1704922"/>
              </a:xfrm>
              <a:custGeom>
                <a:avLst/>
                <a:gdLst/>
                <a:ahLst/>
                <a:cxnLst/>
                <a:rect l="l" t="t" r="r" b="b"/>
                <a:pathLst>
                  <a:path w="1533643" h="1105298" extrusionOk="0">
                    <a:moveTo>
                      <a:pt x="1210281" y="93460"/>
                    </a:moveTo>
                    <a:cubicBezTo>
                      <a:pt x="1200203" y="62915"/>
                      <a:pt x="1193601" y="31631"/>
                      <a:pt x="1188807" y="0"/>
                    </a:cubicBezTo>
                    <a:lnTo>
                      <a:pt x="170624" y="0"/>
                    </a:lnTo>
                    <a:cubicBezTo>
                      <a:pt x="168825" y="312"/>
                      <a:pt x="167026" y="610"/>
                      <a:pt x="165227" y="922"/>
                    </a:cubicBezTo>
                    <a:cubicBezTo>
                      <a:pt x="69032" y="107136"/>
                      <a:pt x="-100066" y="359085"/>
                      <a:pt x="78200" y="471454"/>
                    </a:cubicBezTo>
                    <a:cubicBezTo>
                      <a:pt x="300066" y="611300"/>
                      <a:pt x="595305" y="395289"/>
                      <a:pt x="834034" y="471697"/>
                    </a:cubicBezTo>
                    <a:cubicBezTo>
                      <a:pt x="960175" y="512068"/>
                      <a:pt x="985992" y="655674"/>
                      <a:pt x="1038853" y="759030"/>
                    </a:cubicBezTo>
                    <a:cubicBezTo>
                      <a:pt x="1109803" y="897782"/>
                      <a:pt x="1317565" y="1105298"/>
                      <a:pt x="1433577" y="882390"/>
                    </a:cubicBezTo>
                    <a:cubicBezTo>
                      <a:pt x="1389507" y="697993"/>
                      <a:pt x="1349678" y="511879"/>
                      <a:pt x="1297676" y="329490"/>
                    </a:cubicBezTo>
                    <a:cubicBezTo>
                      <a:pt x="1274394" y="247816"/>
                      <a:pt x="1236680" y="173491"/>
                      <a:pt x="1210281" y="93459"/>
                    </a:cubicBezTo>
                    <a:close/>
                  </a:path>
                </a:pathLst>
              </a:custGeom>
              <a:solidFill>
                <a:srgbClr val="005ACD">
                  <a:alpha val="51880"/>
                </a:srgbClr>
              </a:solidFill>
              <a:ln>
                <a:noFill/>
              </a:ln>
              <a:effectLst>
                <a:outerShdw blurRad="57150" dist="28575" dir="1266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 flipH="1">
                <a:off x="-343357" y="-356924"/>
                <a:ext cx="2322675" cy="1394085"/>
              </a:xfrm>
              <a:custGeom>
                <a:avLst/>
                <a:gdLst/>
                <a:ahLst/>
                <a:cxnLst/>
                <a:rect l="l" t="t" r="r" b="b"/>
                <a:pathLst>
                  <a:path w="1422772" h="879549" extrusionOk="0">
                    <a:moveTo>
                      <a:pt x="149241" y="0"/>
                    </a:moveTo>
                    <a:cubicBezTo>
                      <a:pt x="16783" y="92076"/>
                      <a:pt x="-84870" y="295981"/>
                      <a:pt x="103238" y="391313"/>
                    </a:cubicBezTo>
                    <a:cubicBezTo>
                      <a:pt x="321261" y="501801"/>
                      <a:pt x="575772" y="335509"/>
                      <a:pt x="802850" y="408202"/>
                    </a:cubicBezTo>
                    <a:cubicBezTo>
                      <a:pt x="918535" y="445233"/>
                      <a:pt x="933682" y="567828"/>
                      <a:pt x="992307" y="656183"/>
                    </a:cubicBezTo>
                    <a:cubicBezTo>
                      <a:pt x="1083197" y="793154"/>
                      <a:pt x="1224935" y="879549"/>
                      <a:pt x="1337902" y="708164"/>
                    </a:cubicBezTo>
                    <a:cubicBezTo>
                      <a:pt x="1290285" y="470474"/>
                      <a:pt x="1218803" y="237253"/>
                      <a:pt x="1172187" y="1"/>
                    </a:cubicBezTo>
                    <a:lnTo>
                      <a:pt x="149241" y="1"/>
                    </a:lnTo>
                    <a:close/>
                  </a:path>
                </a:pathLst>
              </a:custGeom>
              <a:solidFill>
                <a:srgbClr val="307DE0">
                  <a:alpha val="58130"/>
                </a:srgbClr>
              </a:solidFill>
              <a:ln>
                <a:noFill/>
              </a:ln>
              <a:effectLst>
                <a:outerShdw blurRad="57150" dist="28575" dir="1266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 flipH="1">
                <a:off x="-251954" y="-345666"/>
                <a:ext cx="1966718" cy="1002337"/>
              </a:xfrm>
              <a:custGeom>
                <a:avLst/>
                <a:gdLst/>
                <a:ahLst/>
                <a:cxnLst/>
                <a:rect l="l" t="t" r="r" b="b"/>
                <a:pathLst>
                  <a:path w="1182988" h="625483" extrusionOk="0">
                    <a:moveTo>
                      <a:pt x="1133680" y="0"/>
                    </a:moveTo>
                    <a:lnTo>
                      <a:pt x="101577" y="0"/>
                    </a:lnTo>
                    <a:cubicBezTo>
                      <a:pt x="-7435" y="73421"/>
                      <a:pt x="-49308" y="217527"/>
                      <a:pt x="80757" y="288651"/>
                    </a:cubicBezTo>
                    <a:cubicBezTo>
                      <a:pt x="244612" y="378252"/>
                      <a:pt x="459640" y="247039"/>
                      <a:pt x="644273" y="295573"/>
                    </a:cubicBezTo>
                    <a:cubicBezTo>
                      <a:pt x="739784" y="320679"/>
                      <a:pt x="763291" y="413957"/>
                      <a:pt x="820658" y="478015"/>
                    </a:cubicBezTo>
                    <a:cubicBezTo>
                      <a:pt x="893152" y="558975"/>
                      <a:pt x="1016186" y="625483"/>
                      <a:pt x="1109489" y="527488"/>
                    </a:cubicBezTo>
                    <a:cubicBezTo>
                      <a:pt x="1062658" y="349560"/>
                      <a:pt x="1121293" y="178173"/>
                      <a:pt x="1133680" y="0"/>
                    </a:cubicBezTo>
                    <a:close/>
                  </a:path>
                </a:pathLst>
              </a:custGeom>
              <a:solidFill>
                <a:srgbClr val="E7E7E7">
                  <a:alpha val="28130"/>
                </a:srgbClr>
              </a:solidFill>
              <a:ln>
                <a:noFill/>
              </a:ln>
              <a:effectLst>
                <a:outerShdw blurRad="57150" dist="28575" dir="1266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oc-security.png" descr="poc-security.png">
            <a:extLst>
              <a:ext uri="{FF2B5EF4-FFF2-40B4-BE49-F238E27FC236}">
                <a16:creationId xmlns:a16="http://schemas.microsoft.com/office/drawing/2014/main" id="{84953EF7-A9C2-1808-3D89-610AAF5415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28682"/>
            <a:ext cx="768523" cy="614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1E6F4D4F-CD76-9249-243D-DFC4048995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91475" y="113493"/>
            <a:ext cx="990600" cy="989544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_AND_TWO_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5"/>
          <p:cNvGrpSpPr/>
          <p:nvPr/>
        </p:nvGrpSpPr>
        <p:grpSpPr>
          <a:xfrm rot="-4531678">
            <a:off x="1256134" y="1997503"/>
            <a:ext cx="2112228" cy="6470583"/>
            <a:chOff x="660104" y="206490"/>
            <a:chExt cx="1374282" cy="4209965"/>
          </a:xfrm>
        </p:grpSpPr>
        <p:sp>
          <p:nvSpPr>
            <p:cNvPr id="49" name="Google Shape;49;p5"/>
            <p:cNvSpPr/>
            <p:nvPr/>
          </p:nvSpPr>
          <p:spPr>
            <a:xfrm rot="5400000">
              <a:off x="-656758" y="1649105"/>
              <a:ext cx="4008005" cy="1374282"/>
            </a:xfrm>
            <a:custGeom>
              <a:avLst/>
              <a:gdLst/>
              <a:ahLst/>
              <a:cxnLst/>
              <a:rect l="l" t="t" r="r" b="b"/>
              <a:pathLst>
                <a:path w="2793035" h="1308840" extrusionOk="0">
                  <a:moveTo>
                    <a:pt x="2793026" y="106827"/>
                  </a:moveTo>
                  <a:cubicBezTo>
                    <a:pt x="2519486" y="85062"/>
                    <a:pt x="2477158" y="-14703"/>
                    <a:pt x="2251987" y="1842"/>
                  </a:cubicBezTo>
                  <a:cubicBezTo>
                    <a:pt x="1984153" y="21521"/>
                    <a:pt x="2024006" y="162348"/>
                    <a:pt x="1756143" y="181655"/>
                  </a:cubicBezTo>
                  <a:cubicBezTo>
                    <a:pt x="1562386" y="195619"/>
                    <a:pt x="1449343" y="65107"/>
                    <a:pt x="1180890" y="73080"/>
                  </a:cubicBezTo>
                  <a:cubicBezTo>
                    <a:pt x="912428" y="81052"/>
                    <a:pt x="915410" y="199229"/>
                    <a:pt x="646957" y="207201"/>
                  </a:cubicBezTo>
                  <a:cubicBezTo>
                    <a:pt x="378505" y="215174"/>
                    <a:pt x="374647" y="103588"/>
                    <a:pt x="106194" y="111561"/>
                  </a:cubicBezTo>
                  <a:lnTo>
                    <a:pt x="0" y="1294137"/>
                  </a:lnTo>
                  <a:lnTo>
                    <a:pt x="2662761" y="1215061"/>
                  </a:lnTo>
                  <a:lnTo>
                    <a:pt x="2793035" y="10682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180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 rot="5400000">
              <a:off x="-710601" y="1805478"/>
              <a:ext cx="4008005" cy="1213949"/>
            </a:xfrm>
            <a:custGeom>
              <a:avLst/>
              <a:gdLst/>
              <a:ahLst/>
              <a:cxnLst/>
              <a:rect l="l" t="t" r="r" b="b"/>
              <a:pathLst>
                <a:path w="2793035" h="1308840" extrusionOk="0">
                  <a:moveTo>
                    <a:pt x="2793026" y="106827"/>
                  </a:moveTo>
                  <a:cubicBezTo>
                    <a:pt x="2519486" y="85062"/>
                    <a:pt x="2477158" y="-14703"/>
                    <a:pt x="2251987" y="1842"/>
                  </a:cubicBezTo>
                  <a:cubicBezTo>
                    <a:pt x="1984153" y="21521"/>
                    <a:pt x="2024006" y="162348"/>
                    <a:pt x="1756143" y="181655"/>
                  </a:cubicBezTo>
                  <a:cubicBezTo>
                    <a:pt x="1562386" y="195619"/>
                    <a:pt x="1449343" y="65107"/>
                    <a:pt x="1180890" y="73080"/>
                  </a:cubicBezTo>
                  <a:cubicBezTo>
                    <a:pt x="912428" y="81052"/>
                    <a:pt x="915410" y="199229"/>
                    <a:pt x="646957" y="207201"/>
                  </a:cubicBezTo>
                  <a:cubicBezTo>
                    <a:pt x="378505" y="215174"/>
                    <a:pt x="374647" y="103588"/>
                    <a:pt x="106194" y="111561"/>
                  </a:cubicBezTo>
                  <a:lnTo>
                    <a:pt x="0" y="1294137"/>
                  </a:lnTo>
                  <a:lnTo>
                    <a:pt x="2662761" y="1215061"/>
                  </a:lnTo>
                  <a:lnTo>
                    <a:pt x="2793035" y="106827"/>
                  </a:lnTo>
                  <a:close/>
                </a:path>
              </a:pathLst>
            </a:custGeom>
            <a:solidFill>
              <a:srgbClr val="0100A2">
                <a:alpha val="66880"/>
              </a:srgbClr>
            </a:solidFill>
            <a:ln>
              <a:noFill/>
            </a:ln>
            <a:effectLst>
              <a:outerShdw blurRad="57150" dist="19050" dir="180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rot="5400000">
              <a:off x="-748738" y="1768860"/>
              <a:ext cx="4008005" cy="1053616"/>
            </a:xfrm>
            <a:custGeom>
              <a:avLst/>
              <a:gdLst/>
              <a:ahLst/>
              <a:cxnLst/>
              <a:rect l="l" t="t" r="r" b="b"/>
              <a:pathLst>
                <a:path w="2793035" h="1308840" extrusionOk="0">
                  <a:moveTo>
                    <a:pt x="2793026" y="106827"/>
                  </a:moveTo>
                  <a:cubicBezTo>
                    <a:pt x="2519486" y="85062"/>
                    <a:pt x="2477158" y="-14703"/>
                    <a:pt x="2251987" y="1842"/>
                  </a:cubicBezTo>
                  <a:cubicBezTo>
                    <a:pt x="1984153" y="21521"/>
                    <a:pt x="2024006" y="162348"/>
                    <a:pt x="1756143" y="181655"/>
                  </a:cubicBezTo>
                  <a:cubicBezTo>
                    <a:pt x="1562386" y="195619"/>
                    <a:pt x="1449343" y="65107"/>
                    <a:pt x="1180890" y="73080"/>
                  </a:cubicBezTo>
                  <a:cubicBezTo>
                    <a:pt x="912428" y="81052"/>
                    <a:pt x="915410" y="199229"/>
                    <a:pt x="646957" y="207201"/>
                  </a:cubicBezTo>
                  <a:cubicBezTo>
                    <a:pt x="378505" y="215174"/>
                    <a:pt x="374647" y="103588"/>
                    <a:pt x="106194" y="111561"/>
                  </a:cubicBezTo>
                  <a:lnTo>
                    <a:pt x="0" y="1294137"/>
                  </a:lnTo>
                  <a:lnTo>
                    <a:pt x="2662761" y="1215061"/>
                  </a:lnTo>
                  <a:lnTo>
                    <a:pt x="2793035" y="106827"/>
                  </a:lnTo>
                  <a:close/>
                </a:path>
              </a:pathLst>
            </a:custGeom>
            <a:solidFill>
              <a:srgbClr val="005ACD">
                <a:alpha val="51880"/>
              </a:srgbClr>
            </a:solidFill>
            <a:ln>
              <a:noFill/>
            </a:ln>
            <a:effectLst>
              <a:outerShdw blurRad="57150" dist="19050" dir="180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 rot="5400000">
              <a:off x="-761168" y="1962998"/>
              <a:ext cx="4008005" cy="824569"/>
            </a:xfrm>
            <a:custGeom>
              <a:avLst/>
              <a:gdLst/>
              <a:ahLst/>
              <a:cxnLst/>
              <a:rect l="l" t="t" r="r" b="b"/>
              <a:pathLst>
                <a:path w="2793035" h="1308840" extrusionOk="0">
                  <a:moveTo>
                    <a:pt x="2793026" y="106827"/>
                  </a:moveTo>
                  <a:cubicBezTo>
                    <a:pt x="2519486" y="85062"/>
                    <a:pt x="2477158" y="-14703"/>
                    <a:pt x="2251987" y="1842"/>
                  </a:cubicBezTo>
                  <a:cubicBezTo>
                    <a:pt x="1984153" y="21521"/>
                    <a:pt x="2024006" y="162348"/>
                    <a:pt x="1756143" y="181655"/>
                  </a:cubicBezTo>
                  <a:cubicBezTo>
                    <a:pt x="1562386" y="195619"/>
                    <a:pt x="1449343" y="65107"/>
                    <a:pt x="1180890" y="73080"/>
                  </a:cubicBezTo>
                  <a:cubicBezTo>
                    <a:pt x="912428" y="81052"/>
                    <a:pt x="915410" y="199229"/>
                    <a:pt x="646957" y="207201"/>
                  </a:cubicBezTo>
                  <a:cubicBezTo>
                    <a:pt x="378505" y="215174"/>
                    <a:pt x="374647" y="103588"/>
                    <a:pt x="106194" y="111561"/>
                  </a:cubicBezTo>
                  <a:lnTo>
                    <a:pt x="0" y="1294137"/>
                  </a:lnTo>
                  <a:lnTo>
                    <a:pt x="2662761" y="1215061"/>
                  </a:lnTo>
                  <a:lnTo>
                    <a:pt x="2793035" y="106827"/>
                  </a:lnTo>
                  <a:close/>
                </a:path>
              </a:pathLst>
            </a:custGeom>
            <a:solidFill>
              <a:srgbClr val="307DE0">
                <a:alpha val="58130"/>
              </a:srgbClr>
            </a:solidFill>
            <a:ln>
              <a:noFill/>
            </a:ln>
            <a:effectLst>
              <a:outerShdw blurRad="57150" dist="19050" dir="180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 rot="5400000">
              <a:off x="-808084" y="1894735"/>
              <a:ext cx="4008005" cy="631515"/>
            </a:xfrm>
            <a:custGeom>
              <a:avLst/>
              <a:gdLst/>
              <a:ahLst/>
              <a:cxnLst/>
              <a:rect l="l" t="t" r="r" b="b"/>
              <a:pathLst>
                <a:path w="2793035" h="1308840" extrusionOk="0">
                  <a:moveTo>
                    <a:pt x="2793026" y="106827"/>
                  </a:moveTo>
                  <a:cubicBezTo>
                    <a:pt x="2519486" y="85062"/>
                    <a:pt x="2477158" y="-14703"/>
                    <a:pt x="2251987" y="1842"/>
                  </a:cubicBezTo>
                  <a:cubicBezTo>
                    <a:pt x="1984153" y="21521"/>
                    <a:pt x="2024006" y="162348"/>
                    <a:pt x="1756143" y="181655"/>
                  </a:cubicBezTo>
                  <a:cubicBezTo>
                    <a:pt x="1562386" y="195619"/>
                    <a:pt x="1449343" y="65107"/>
                    <a:pt x="1180890" y="73080"/>
                  </a:cubicBezTo>
                  <a:cubicBezTo>
                    <a:pt x="912428" y="81052"/>
                    <a:pt x="915410" y="199229"/>
                    <a:pt x="646957" y="207201"/>
                  </a:cubicBezTo>
                  <a:cubicBezTo>
                    <a:pt x="378505" y="215174"/>
                    <a:pt x="374647" y="103588"/>
                    <a:pt x="106194" y="111561"/>
                  </a:cubicBezTo>
                  <a:lnTo>
                    <a:pt x="0" y="1294137"/>
                  </a:lnTo>
                  <a:lnTo>
                    <a:pt x="2662761" y="1215061"/>
                  </a:lnTo>
                  <a:lnTo>
                    <a:pt x="2793035" y="106827"/>
                  </a:lnTo>
                  <a:close/>
                </a:path>
              </a:pathLst>
            </a:custGeom>
            <a:solidFill>
              <a:srgbClr val="E7E7E7">
                <a:alpha val="28130"/>
              </a:srgbClr>
            </a:solidFill>
            <a:ln>
              <a:noFill/>
            </a:ln>
            <a:effectLst>
              <a:outerShdw blurRad="57150" dist="19050" dir="180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5"/>
          <p:cNvSpPr txBox="1">
            <a:spLocks noGrp="1"/>
          </p:cNvSpPr>
          <p:nvPr>
            <p:ph type="title"/>
          </p:nvPr>
        </p:nvSpPr>
        <p:spPr>
          <a:xfrm>
            <a:off x="724275" y="463300"/>
            <a:ext cx="7695600" cy="5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나눔스퀘어 Bold" panose="020B0600000101010101" pitchFamily="50" charset="-127"/>
                <a:ea typeface="나눔스퀘어 Bold" panose="020B0600000101010101" pitchFamily="50" charset="-12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1"/>
          </p:nvPr>
        </p:nvSpPr>
        <p:spPr>
          <a:xfrm>
            <a:off x="823025" y="1737003"/>
            <a:ext cx="3605100" cy="21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나눔스퀘어" panose="020B0600000101010101" pitchFamily="50" charset="-127"/>
              <a:buChar char="≫"/>
              <a:defRPr sz="1400">
                <a:latin typeface="나눔스퀘어 Light" panose="020B0600000101010101" pitchFamily="50" charset="-127"/>
                <a:ea typeface="나눔스퀘어 Light" panose="020B0600000101010101" pitchFamily="50" charset="-127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2"/>
          </p:nvPr>
        </p:nvSpPr>
        <p:spPr>
          <a:xfrm>
            <a:off x="4715875" y="1737003"/>
            <a:ext cx="3605100" cy="21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나눔스퀘어" panose="020B0600000101010101" pitchFamily="50" charset="-127"/>
              <a:buChar char="≫"/>
              <a:defRPr sz="1400">
                <a:latin typeface="나눔스퀘어 Light" panose="020B0600000101010101" pitchFamily="50" charset="-127"/>
                <a:ea typeface="나눔스퀘어 Light" panose="020B0600000101010101" pitchFamily="50" charset="-127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A367AD7-FE05-14CE-5652-075AB103BF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2325" y="1168400"/>
            <a:ext cx="3844925" cy="385763"/>
          </a:xfrm>
        </p:spPr>
        <p:txBody>
          <a:bodyPr/>
          <a:lstStyle>
            <a:lvl1pPr marL="152400" indent="0">
              <a:buNone/>
              <a:defRPr sz="1600"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lvl="0"/>
            <a:r>
              <a:rPr lang="ko-KR" altLang="en-US" dirty="0"/>
              <a:t>마스터 텍스트 스타일을 편집하려면 클릭</a:t>
            </a:r>
          </a:p>
        </p:txBody>
      </p:sp>
      <p:pic>
        <p:nvPicPr>
          <p:cNvPr id="5" name="poc-security.png" descr="poc-security.png">
            <a:extLst>
              <a:ext uri="{FF2B5EF4-FFF2-40B4-BE49-F238E27FC236}">
                <a16:creationId xmlns:a16="http://schemas.microsoft.com/office/drawing/2014/main" id="{E66685EE-FC0D-7873-D720-CD78C9BA1F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28682"/>
            <a:ext cx="768523" cy="614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01D3E83D-0E71-C423-C4BB-69EA470BDE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91475" y="113493"/>
            <a:ext cx="990600" cy="989544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CUSTOM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"/>
          <p:cNvSpPr txBox="1">
            <a:spLocks noGrp="1"/>
          </p:cNvSpPr>
          <p:nvPr>
            <p:ph type="title"/>
          </p:nvPr>
        </p:nvSpPr>
        <p:spPr>
          <a:xfrm>
            <a:off x="724275" y="463300"/>
            <a:ext cx="7695600" cy="5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나눔스퀘어 Bold" panose="020B0600000101010101" pitchFamily="50" charset="-127"/>
                <a:ea typeface="나눔스퀘어 Bold" panose="020B0600000101010101" pitchFamily="50" charset="-12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title" idx="2" hasCustomPrompt="1"/>
          </p:nvPr>
        </p:nvSpPr>
        <p:spPr>
          <a:xfrm>
            <a:off x="2687525" y="1615200"/>
            <a:ext cx="1104900" cy="5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2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1"/>
          </p:nvPr>
        </p:nvSpPr>
        <p:spPr>
          <a:xfrm>
            <a:off x="1920288" y="2180475"/>
            <a:ext cx="2651700" cy="4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나눔스퀘어" panose="020B0600000101010101" pitchFamily="50" charset="-127"/>
                <a:ea typeface="나눔스퀘어" panose="020B0600000101010101" pitchFamily="50" charset="-127"/>
                <a:cs typeface="Gotu"/>
                <a:sym typeface="Gotu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3" hasCustomPrompt="1"/>
          </p:nvPr>
        </p:nvSpPr>
        <p:spPr>
          <a:xfrm>
            <a:off x="2687525" y="3217100"/>
            <a:ext cx="1104900" cy="5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2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4"/>
          </p:nvPr>
        </p:nvSpPr>
        <p:spPr>
          <a:xfrm>
            <a:off x="1920288" y="3782450"/>
            <a:ext cx="2651700" cy="4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나눔스퀘어" panose="020B0600000101010101" pitchFamily="50" charset="-127"/>
                <a:ea typeface="나눔스퀘어" panose="020B0600000101010101" pitchFamily="50" charset="-127"/>
                <a:cs typeface="Gotu"/>
                <a:sym typeface="Go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5" hasCustomPrompt="1"/>
          </p:nvPr>
        </p:nvSpPr>
        <p:spPr>
          <a:xfrm>
            <a:off x="5339225" y="1615200"/>
            <a:ext cx="1104900" cy="5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2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subTitle" idx="6"/>
          </p:nvPr>
        </p:nvSpPr>
        <p:spPr>
          <a:xfrm>
            <a:off x="4571988" y="2180475"/>
            <a:ext cx="2651700" cy="4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나눔스퀘어" panose="020B0600000101010101" pitchFamily="50" charset="-127"/>
                <a:ea typeface="나눔스퀘어" panose="020B0600000101010101" pitchFamily="50" charset="-127"/>
                <a:cs typeface="Gotu"/>
                <a:sym typeface="Go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title" idx="7" hasCustomPrompt="1"/>
          </p:nvPr>
        </p:nvSpPr>
        <p:spPr>
          <a:xfrm>
            <a:off x="5339225" y="3217100"/>
            <a:ext cx="1104900" cy="5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2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4" name="Google Shape;144;p13"/>
          <p:cNvSpPr txBox="1">
            <a:spLocks noGrp="1"/>
          </p:cNvSpPr>
          <p:nvPr>
            <p:ph type="subTitle" idx="8"/>
          </p:nvPr>
        </p:nvSpPr>
        <p:spPr>
          <a:xfrm>
            <a:off x="4571988" y="3782450"/>
            <a:ext cx="2651700" cy="4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나눔스퀘어" panose="020B0600000101010101" pitchFamily="50" charset="-127"/>
                <a:ea typeface="나눔스퀘어" panose="020B0600000101010101" pitchFamily="50" charset="-127"/>
                <a:cs typeface="Gotu"/>
                <a:sym typeface="Go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900"/>
              <a:buFont typeface="Gotu"/>
              <a:buNone/>
              <a:defRPr sz="1900" b="1">
                <a:latin typeface="Gotu"/>
                <a:ea typeface="Gotu"/>
                <a:cs typeface="Gotu"/>
                <a:sym typeface="Gotu"/>
              </a:defRPr>
            </a:lvl9pPr>
          </a:lstStyle>
          <a:p>
            <a:endParaRPr/>
          </a:p>
        </p:txBody>
      </p:sp>
      <p:grpSp>
        <p:nvGrpSpPr>
          <p:cNvPr id="145" name="Google Shape;145;p13"/>
          <p:cNvGrpSpPr/>
          <p:nvPr/>
        </p:nvGrpSpPr>
        <p:grpSpPr>
          <a:xfrm>
            <a:off x="-1968896" y="-2355053"/>
            <a:ext cx="13038370" cy="9311372"/>
            <a:chOff x="-2045096" y="-2355053"/>
            <a:chExt cx="13038370" cy="9311372"/>
          </a:xfrm>
        </p:grpSpPr>
        <p:grpSp>
          <p:nvGrpSpPr>
            <p:cNvPr id="146" name="Google Shape;146;p13"/>
            <p:cNvGrpSpPr/>
            <p:nvPr/>
          </p:nvGrpSpPr>
          <p:grpSpPr>
            <a:xfrm rot="-1148113">
              <a:off x="-1055441" y="392581"/>
              <a:ext cx="2112159" cy="6394204"/>
              <a:chOff x="660104" y="256050"/>
              <a:chExt cx="1374282" cy="4160405"/>
            </a:xfrm>
          </p:grpSpPr>
          <p:sp>
            <p:nvSpPr>
              <p:cNvPr id="147" name="Google Shape;147;p13"/>
              <p:cNvSpPr/>
              <p:nvPr/>
            </p:nvSpPr>
            <p:spPr>
              <a:xfrm rot="5400000">
                <a:off x="-656758" y="1649105"/>
                <a:ext cx="4008005" cy="1374282"/>
              </a:xfrm>
              <a:custGeom>
                <a:avLst/>
                <a:gdLst/>
                <a:ahLst/>
                <a:cxnLst/>
                <a:rect l="l" t="t" r="r" b="b"/>
                <a:pathLst>
                  <a:path w="2793035" h="1308840" extrusionOk="0">
                    <a:moveTo>
                      <a:pt x="2793026" y="106827"/>
                    </a:moveTo>
                    <a:cubicBezTo>
                      <a:pt x="2519486" y="85062"/>
                      <a:pt x="2477158" y="-14703"/>
                      <a:pt x="2251987" y="1842"/>
                    </a:cubicBezTo>
                    <a:cubicBezTo>
                      <a:pt x="1984153" y="21521"/>
                      <a:pt x="2024006" y="162348"/>
                      <a:pt x="1756143" y="181655"/>
                    </a:cubicBezTo>
                    <a:cubicBezTo>
                      <a:pt x="1562386" y="195619"/>
                      <a:pt x="1449343" y="65107"/>
                      <a:pt x="1180890" y="73080"/>
                    </a:cubicBezTo>
                    <a:cubicBezTo>
                      <a:pt x="912428" y="81052"/>
                      <a:pt x="915410" y="199229"/>
                      <a:pt x="646957" y="207201"/>
                    </a:cubicBezTo>
                    <a:cubicBezTo>
                      <a:pt x="378505" y="215174"/>
                      <a:pt x="374647" y="103588"/>
                      <a:pt x="106194" y="111561"/>
                    </a:cubicBezTo>
                    <a:lnTo>
                      <a:pt x="0" y="1294137"/>
                    </a:lnTo>
                    <a:lnTo>
                      <a:pt x="2662761" y="1215061"/>
                    </a:lnTo>
                    <a:lnTo>
                      <a:pt x="2793035" y="10682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312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3"/>
              <p:cNvSpPr/>
              <p:nvPr/>
            </p:nvSpPr>
            <p:spPr>
              <a:xfrm rot="5400000">
                <a:off x="-710601" y="1805478"/>
                <a:ext cx="4008005" cy="1213949"/>
              </a:xfrm>
              <a:custGeom>
                <a:avLst/>
                <a:gdLst/>
                <a:ahLst/>
                <a:cxnLst/>
                <a:rect l="l" t="t" r="r" b="b"/>
                <a:pathLst>
                  <a:path w="2793035" h="1308840" extrusionOk="0">
                    <a:moveTo>
                      <a:pt x="2793026" y="106827"/>
                    </a:moveTo>
                    <a:cubicBezTo>
                      <a:pt x="2519486" y="85062"/>
                      <a:pt x="2477158" y="-14703"/>
                      <a:pt x="2251987" y="1842"/>
                    </a:cubicBezTo>
                    <a:cubicBezTo>
                      <a:pt x="1984153" y="21521"/>
                      <a:pt x="2024006" y="162348"/>
                      <a:pt x="1756143" y="181655"/>
                    </a:cubicBezTo>
                    <a:cubicBezTo>
                      <a:pt x="1562386" y="195619"/>
                      <a:pt x="1449343" y="65107"/>
                      <a:pt x="1180890" y="73080"/>
                    </a:cubicBezTo>
                    <a:cubicBezTo>
                      <a:pt x="912428" y="81052"/>
                      <a:pt x="915410" y="199229"/>
                      <a:pt x="646957" y="207201"/>
                    </a:cubicBezTo>
                    <a:cubicBezTo>
                      <a:pt x="378505" y="215174"/>
                      <a:pt x="374647" y="103588"/>
                      <a:pt x="106194" y="111561"/>
                    </a:cubicBezTo>
                    <a:lnTo>
                      <a:pt x="0" y="1294137"/>
                    </a:lnTo>
                    <a:lnTo>
                      <a:pt x="2662761" y="1215061"/>
                    </a:lnTo>
                    <a:lnTo>
                      <a:pt x="2793035" y="106827"/>
                    </a:lnTo>
                    <a:close/>
                  </a:path>
                </a:pathLst>
              </a:custGeom>
              <a:solidFill>
                <a:srgbClr val="0100A2">
                  <a:alpha val="66880"/>
                </a:srgbClr>
              </a:solidFill>
              <a:ln>
                <a:noFill/>
              </a:ln>
              <a:effectLst>
                <a:outerShdw blurRad="57150" dist="19050" dir="312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3"/>
              <p:cNvSpPr/>
              <p:nvPr/>
            </p:nvSpPr>
            <p:spPr>
              <a:xfrm rot="5400000">
                <a:off x="-809133" y="1733245"/>
                <a:ext cx="4008005" cy="1053616"/>
              </a:xfrm>
              <a:custGeom>
                <a:avLst/>
                <a:gdLst/>
                <a:ahLst/>
                <a:cxnLst/>
                <a:rect l="l" t="t" r="r" b="b"/>
                <a:pathLst>
                  <a:path w="2793035" h="1308840" extrusionOk="0">
                    <a:moveTo>
                      <a:pt x="2793026" y="106827"/>
                    </a:moveTo>
                    <a:cubicBezTo>
                      <a:pt x="2519486" y="85062"/>
                      <a:pt x="2477158" y="-14703"/>
                      <a:pt x="2251987" y="1842"/>
                    </a:cubicBezTo>
                    <a:cubicBezTo>
                      <a:pt x="1984153" y="21521"/>
                      <a:pt x="2024006" y="162348"/>
                      <a:pt x="1756143" y="181655"/>
                    </a:cubicBezTo>
                    <a:cubicBezTo>
                      <a:pt x="1562386" y="195619"/>
                      <a:pt x="1449343" y="65107"/>
                      <a:pt x="1180890" y="73080"/>
                    </a:cubicBezTo>
                    <a:cubicBezTo>
                      <a:pt x="912428" y="81052"/>
                      <a:pt x="915410" y="199229"/>
                      <a:pt x="646957" y="207201"/>
                    </a:cubicBezTo>
                    <a:cubicBezTo>
                      <a:pt x="378505" y="215174"/>
                      <a:pt x="374647" y="103588"/>
                      <a:pt x="106194" y="111561"/>
                    </a:cubicBezTo>
                    <a:lnTo>
                      <a:pt x="0" y="1294137"/>
                    </a:lnTo>
                    <a:lnTo>
                      <a:pt x="2662761" y="1215061"/>
                    </a:lnTo>
                    <a:lnTo>
                      <a:pt x="2793035" y="106827"/>
                    </a:lnTo>
                    <a:close/>
                  </a:path>
                </a:pathLst>
              </a:custGeom>
              <a:solidFill>
                <a:srgbClr val="005ACD">
                  <a:alpha val="51880"/>
                </a:srgbClr>
              </a:solidFill>
              <a:ln>
                <a:noFill/>
              </a:ln>
              <a:effectLst>
                <a:outerShdw blurRad="57150" dist="19050" dir="312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3"/>
              <p:cNvSpPr/>
              <p:nvPr/>
            </p:nvSpPr>
            <p:spPr>
              <a:xfrm rot="5400000">
                <a:off x="-905183" y="2000168"/>
                <a:ext cx="4008005" cy="824569"/>
              </a:xfrm>
              <a:custGeom>
                <a:avLst/>
                <a:gdLst/>
                <a:ahLst/>
                <a:cxnLst/>
                <a:rect l="l" t="t" r="r" b="b"/>
                <a:pathLst>
                  <a:path w="2793035" h="1308840" extrusionOk="0">
                    <a:moveTo>
                      <a:pt x="2793026" y="106827"/>
                    </a:moveTo>
                    <a:cubicBezTo>
                      <a:pt x="2519486" y="85062"/>
                      <a:pt x="2477158" y="-14703"/>
                      <a:pt x="2251987" y="1842"/>
                    </a:cubicBezTo>
                    <a:cubicBezTo>
                      <a:pt x="1984153" y="21521"/>
                      <a:pt x="2024006" y="162348"/>
                      <a:pt x="1756143" y="181655"/>
                    </a:cubicBezTo>
                    <a:cubicBezTo>
                      <a:pt x="1562386" y="195619"/>
                      <a:pt x="1449343" y="65107"/>
                      <a:pt x="1180890" y="73080"/>
                    </a:cubicBezTo>
                    <a:cubicBezTo>
                      <a:pt x="912428" y="81052"/>
                      <a:pt x="915410" y="199229"/>
                      <a:pt x="646957" y="207201"/>
                    </a:cubicBezTo>
                    <a:cubicBezTo>
                      <a:pt x="378505" y="215174"/>
                      <a:pt x="374647" y="103588"/>
                      <a:pt x="106194" y="111561"/>
                    </a:cubicBezTo>
                    <a:lnTo>
                      <a:pt x="0" y="1294137"/>
                    </a:lnTo>
                    <a:lnTo>
                      <a:pt x="2662761" y="1215061"/>
                    </a:lnTo>
                    <a:lnTo>
                      <a:pt x="2793035" y="106827"/>
                    </a:lnTo>
                    <a:close/>
                  </a:path>
                </a:pathLst>
              </a:custGeom>
              <a:solidFill>
                <a:srgbClr val="307DE0">
                  <a:alpha val="58130"/>
                </a:srgbClr>
              </a:solidFill>
              <a:ln>
                <a:noFill/>
              </a:ln>
              <a:effectLst>
                <a:outerShdw blurRad="57150" dist="19050" dir="312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3"/>
              <p:cNvSpPr/>
              <p:nvPr/>
            </p:nvSpPr>
            <p:spPr>
              <a:xfrm rot="5400000">
                <a:off x="-1000104" y="1944295"/>
                <a:ext cx="4008005" cy="631515"/>
              </a:xfrm>
              <a:custGeom>
                <a:avLst/>
                <a:gdLst/>
                <a:ahLst/>
                <a:cxnLst/>
                <a:rect l="l" t="t" r="r" b="b"/>
                <a:pathLst>
                  <a:path w="2793035" h="1308840" extrusionOk="0">
                    <a:moveTo>
                      <a:pt x="2793026" y="106827"/>
                    </a:moveTo>
                    <a:cubicBezTo>
                      <a:pt x="2519486" y="85062"/>
                      <a:pt x="2477158" y="-14703"/>
                      <a:pt x="2251987" y="1842"/>
                    </a:cubicBezTo>
                    <a:cubicBezTo>
                      <a:pt x="1984153" y="21521"/>
                      <a:pt x="2024006" y="162348"/>
                      <a:pt x="1756143" y="181655"/>
                    </a:cubicBezTo>
                    <a:cubicBezTo>
                      <a:pt x="1562386" y="195619"/>
                      <a:pt x="1449343" y="65107"/>
                      <a:pt x="1180890" y="73080"/>
                    </a:cubicBezTo>
                    <a:cubicBezTo>
                      <a:pt x="912428" y="81052"/>
                      <a:pt x="915410" y="199229"/>
                      <a:pt x="646957" y="207201"/>
                    </a:cubicBezTo>
                    <a:cubicBezTo>
                      <a:pt x="378505" y="215174"/>
                      <a:pt x="374647" y="103588"/>
                      <a:pt x="106194" y="111561"/>
                    </a:cubicBezTo>
                    <a:lnTo>
                      <a:pt x="0" y="1294137"/>
                    </a:lnTo>
                    <a:lnTo>
                      <a:pt x="2662761" y="1215061"/>
                    </a:lnTo>
                    <a:lnTo>
                      <a:pt x="2793035" y="106827"/>
                    </a:lnTo>
                    <a:close/>
                  </a:path>
                </a:pathLst>
              </a:custGeom>
              <a:solidFill>
                <a:srgbClr val="E7E7E7">
                  <a:alpha val="28130"/>
                </a:srgbClr>
              </a:solidFill>
              <a:ln>
                <a:noFill/>
              </a:ln>
              <a:effectLst>
                <a:outerShdw blurRad="57150" dist="19050" dir="312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" name="Google Shape;152;p13"/>
            <p:cNvGrpSpPr/>
            <p:nvPr/>
          </p:nvGrpSpPr>
          <p:grpSpPr>
            <a:xfrm rot="9651887">
              <a:off x="7891459" y="-2185519"/>
              <a:ext cx="2112159" cy="6394204"/>
              <a:chOff x="660104" y="256050"/>
              <a:chExt cx="1374282" cy="4160405"/>
            </a:xfrm>
          </p:grpSpPr>
          <p:sp>
            <p:nvSpPr>
              <p:cNvPr id="153" name="Google Shape;153;p13"/>
              <p:cNvSpPr/>
              <p:nvPr/>
            </p:nvSpPr>
            <p:spPr>
              <a:xfrm rot="5400000">
                <a:off x="-656758" y="1649105"/>
                <a:ext cx="4008005" cy="1374282"/>
              </a:xfrm>
              <a:custGeom>
                <a:avLst/>
                <a:gdLst/>
                <a:ahLst/>
                <a:cxnLst/>
                <a:rect l="l" t="t" r="r" b="b"/>
                <a:pathLst>
                  <a:path w="2793035" h="1308840" extrusionOk="0">
                    <a:moveTo>
                      <a:pt x="2793026" y="106827"/>
                    </a:moveTo>
                    <a:cubicBezTo>
                      <a:pt x="2519486" y="85062"/>
                      <a:pt x="2477158" y="-14703"/>
                      <a:pt x="2251987" y="1842"/>
                    </a:cubicBezTo>
                    <a:cubicBezTo>
                      <a:pt x="1984153" y="21521"/>
                      <a:pt x="2024006" y="162348"/>
                      <a:pt x="1756143" y="181655"/>
                    </a:cubicBezTo>
                    <a:cubicBezTo>
                      <a:pt x="1562386" y="195619"/>
                      <a:pt x="1449343" y="65107"/>
                      <a:pt x="1180890" y="73080"/>
                    </a:cubicBezTo>
                    <a:cubicBezTo>
                      <a:pt x="912428" y="81052"/>
                      <a:pt x="915410" y="199229"/>
                      <a:pt x="646957" y="207201"/>
                    </a:cubicBezTo>
                    <a:cubicBezTo>
                      <a:pt x="378505" y="215174"/>
                      <a:pt x="374647" y="103588"/>
                      <a:pt x="106194" y="111561"/>
                    </a:cubicBezTo>
                    <a:lnTo>
                      <a:pt x="0" y="1294137"/>
                    </a:lnTo>
                    <a:lnTo>
                      <a:pt x="2662761" y="1215061"/>
                    </a:lnTo>
                    <a:lnTo>
                      <a:pt x="2793035" y="10682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312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13"/>
              <p:cNvSpPr/>
              <p:nvPr/>
            </p:nvSpPr>
            <p:spPr>
              <a:xfrm rot="5400000">
                <a:off x="-710601" y="1805478"/>
                <a:ext cx="4008005" cy="1213949"/>
              </a:xfrm>
              <a:custGeom>
                <a:avLst/>
                <a:gdLst/>
                <a:ahLst/>
                <a:cxnLst/>
                <a:rect l="l" t="t" r="r" b="b"/>
                <a:pathLst>
                  <a:path w="2793035" h="1308840" extrusionOk="0">
                    <a:moveTo>
                      <a:pt x="2793026" y="106827"/>
                    </a:moveTo>
                    <a:cubicBezTo>
                      <a:pt x="2519486" y="85062"/>
                      <a:pt x="2477158" y="-14703"/>
                      <a:pt x="2251987" y="1842"/>
                    </a:cubicBezTo>
                    <a:cubicBezTo>
                      <a:pt x="1984153" y="21521"/>
                      <a:pt x="2024006" y="162348"/>
                      <a:pt x="1756143" y="181655"/>
                    </a:cubicBezTo>
                    <a:cubicBezTo>
                      <a:pt x="1562386" y="195619"/>
                      <a:pt x="1449343" y="65107"/>
                      <a:pt x="1180890" y="73080"/>
                    </a:cubicBezTo>
                    <a:cubicBezTo>
                      <a:pt x="912428" y="81052"/>
                      <a:pt x="915410" y="199229"/>
                      <a:pt x="646957" y="207201"/>
                    </a:cubicBezTo>
                    <a:cubicBezTo>
                      <a:pt x="378505" y="215174"/>
                      <a:pt x="374647" y="103588"/>
                      <a:pt x="106194" y="111561"/>
                    </a:cubicBezTo>
                    <a:lnTo>
                      <a:pt x="0" y="1294137"/>
                    </a:lnTo>
                    <a:lnTo>
                      <a:pt x="2662761" y="1215061"/>
                    </a:lnTo>
                    <a:lnTo>
                      <a:pt x="2793035" y="106827"/>
                    </a:lnTo>
                    <a:close/>
                  </a:path>
                </a:pathLst>
              </a:custGeom>
              <a:solidFill>
                <a:srgbClr val="0100A2">
                  <a:alpha val="66880"/>
                </a:srgbClr>
              </a:solidFill>
              <a:ln>
                <a:noFill/>
              </a:ln>
              <a:effectLst>
                <a:outerShdw blurRad="57150" dist="19050" dir="312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13"/>
              <p:cNvSpPr/>
              <p:nvPr/>
            </p:nvSpPr>
            <p:spPr>
              <a:xfrm rot="5400000">
                <a:off x="-809133" y="1733245"/>
                <a:ext cx="4008005" cy="1053616"/>
              </a:xfrm>
              <a:custGeom>
                <a:avLst/>
                <a:gdLst/>
                <a:ahLst/>
                <a:cxnLst/>
                <a:rect l="l" t="t" r="r" b="b"/>
                <a:pathLst>
                  <a:path w="2793035" h="1308840" extrusionOk="0">
                    <a:moveTo>
                      <a:pt x="2793026" y="106827"/>
                    </a:moveTo>
                    <a:cubicBezTo>
                      <a:pt x="2519486" y="85062"/>
                      <a:pt x="2477158" y="-14703"/>
                      <a:pt x="2251987" y="1842"/>
                    </a:cubicBezTo>
                    <a:cubicBezTo>
                      <a:pt x="1984153" y="21521"/>
                      <a:pt x="2024006" y="162348"/>
                      <a:pt x="1756143" y="181655"/>
                    </a:cubicBezTo>
                    <a:cubicBezTo>
                      <a:pt x="1562386" y="195619"/>
                      <a:pt x="1449343" y="65107"/>
                      <a:pt x="1180890" y="73080"/>
                    </a:cubicBezTo>
                    <a:cubicBezTo>
                      <a:pt x="912428" y="81052"/>
                      <a:pt x="915410" y="199229"/>
                      <a:pt x="646957" y="207201"/>
                    </a:cubicBezTo>
                    <a:cubicBezTo>
                      <a:pt x="378505" y="215174"/>
                      <a:pt x="374647" y="103588"/>
                      <a:pt x="106194" y="111561"/>
                    </a:cubicBezTo>
                    <a:lnTo>
                      <a:pt x="0" y="1294137"/>
                    </a:lnTo>
                    <a:lnTo>
                      <a:pt x="2662761" y="1215061"/>
                    </a:lnTo>
                    <a:lnTo>
                      <a:pt x="2793035" y="106827"/>
                    </a:lnTo>
                    <a:close/>
                  </a:path>
                </a:pathLst>
              </a:custGeom>
              <a:solidFill>
                <a:srgbClr val="005ACD">
                  <a:alpha val="51880"/>
                </a:srgbClr>
              </a:solidFill>
              <a:ln>
                <a:noFill/>
              </a:ln>
              <a:effectLst>
                <a:outerShdw blurRad="57150" dist="19050" dir="312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3"/>
              <p:cNvSpPr/>
              <p:nvPr/>
            </p:nvSpPr>
            <p:spPr>
              <a:xfrm rot="5400000">
                <a:off x="-905183" y="2000168"/>
                <a:ext cx="4008005" cy="824569"/>
              </a:xfrm>
              <a:custGeom>
                <a:avLst/>
                <a:gdLst/>
                <a:ahLst/>
                <a:cxnLst/>
                <a:rect l="l" t="t" r="r" b="b"/>
                <a:pathLst>
                  <a:path w="2793035" h="1308840" extrusionOk="0">
                    <a:moveTo>
                      <a:pt x="2793026" y="106827"/>
                    </a:moveTo>
                    <a:cubicBezTo>
                      <a:pt x="2519486" y="85062"/>
                      <a:pt x="2477158" y="-14703"/>
                      <a:pt x="2251987" y="1842"/>
                    </a:cubicBezTo>
                    <a:cubicBezTo>
                      <a:pt x="1984153" y="21521"/>
                      <a:pt x="2024006" y="162348"/>
                      <a:pt x="1756143" y="181655"/>
                    </a:cubicBezTo>
                    <a:cubicBezTo>
                      <a:pt x="1562386" y="195619"/>
                      <a:pt x="1449343" y="65107"/>
                      <a:pt x="1180890" y="73080"/>
                    </a:cubicBezTo>
                    <a:cubicBezTo>
                      <a:pt x="912428" y="81052"/>
                      <a:pt x="915410" y="199229"/>
                      <a:pt x="646957" y="207201"/>
                    </a:cubicBezTo>
                    <a:cubicBezTo>
                      <a:pt x="378505" y="215174"/>
                      <a:pt x="374647" y="103588"/>
                      <a:pt x="106194" y="111561"/>
                    </a:cubicBezTo>
                    <a:lnTo>
                      <a:pt x="0" y="1294137"/>
                    </a:lnTo>
                    <a:lnTo>
                      <a:pt x="2662761" y="1215061"/>
                    </a:lnTo>
                    <a:lnTo>
                      <a:pt x="2793035" y="106827"/>
                    </a:lnTo>
                    <a:close/>
                  </a:path>
                </a:pathLst>
              </a:custGeom>
              <a:solidFill>
                <a:srgbClr val="307DE0">
                  <a:alpha val="58130"/>
                </a:srgbClr>
              </a:solidFill>
              <a:ln>
                <a:noFill/>
              </a:ln>
              <a:effectLst>
                <a:outerShdw blurRad="57150" dist="19050" dir="312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3"/>
              <p:cNvSpPr/>
              <p:nvPr/>
            </p:nvSpPr>
            <p:spPr>
              <a:xfrm rot="5400000">
                <a:off x="-1000104" y="1944295"/>
                <a:ext cx="4008005" cy="631515"/>
              </a:xfrm>
              <a:custGeom>
                <a:avLst/>
                <a:gdLst/>
                <a:ahLst/>
                <a:cxnLst/>
                <a:rect l="l" t="t" r="r" b="b"/>
                <a:pathLst>
                  <a:path w="2793035" h="1308840" extrusionOk="0">
                    <a:moveTo>
                      <a:pt x="2793026" y="106827"/>
                    </a:moveTo>
                    <a:cubicBezTo>
                      <a:pt x="2519486" y="85062"/>
                      <a:pt x="2477158" y="-14703"/>
                      <a:pt x="2251987" y="1842"/>
                    </a:cubicBezTo>
                    <a:cubicBezTo>
                      <a:pt x="1984153" y="21521"/>
                      <a:pt x="2024006" y="162348"/>
                      <a:pt x="1756143" y="181655"/>
                    </a:cubicBezTo>
                    <a:cubicBezTo>
                      <a:pt x="1562386" y="195619"/>
                      <a:pt x="1449343" y="65107"/>
                      <a:pt x="1180890" y="73080"/>
                    </a:cubicBezTo>
                    <a:cubicBezTo>
                      <a:pt x="912428" y="81052"/>
                      <a:pt x="915410" y="199229"/>
                      <a:pt x="646957" y="207201"/>
                    </a:cubicBezTo>
                    <a:cubicBezTo>
                      <a:pt x="378505" y="215174"/>
                      <a:pt x="374647" y="103588"/>
                      <a:pt x="106194" y="111561"/>
                    </a:cubicBezTo>
                    <a:lnTo>
                      <a:pt x="0" y="1294137"/>
                    </a:lnTo>
                    <a:lnTo>
                      <a:pt x="2662761" y="1215061"/>
                    </a:lnTo>
                    <a:lnTo>
                      <a:pt x="2793035" y="106827"/>
                    </a:lnTo>
                    <a:close/>
                  </a:path>
                </a:pathLst>
              </a:custGeom>
              <a:solidFill>
                <a:srgbClr val="E7E7E7">
                  <a:alpha val="28130"/>
                </a:srgbClr>
              </a:solidFill>
              <a:ln>
                <a:noFill/>
              </a:ln>
              <a:effectLst>
                <a:outerShdw blurRad="57150" dist="19050" dir="312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텍스트 개체 틀 2">
            <a:extLst>
              <a:ext uri="{FF2B5EF4-FFF2-40B4-BE49-F238E27FC236}">
                <a16:creationId xmlns:a16="http://schemas.microsoft.com/office/drawing/2014/main" id="{9280F4D0-A37B-6D76-AB16-D05FA5AE22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6450" y="1163650"/>
            <a:ext cx="4286250" cy="394800"/>
          </a:xfrm>
        </p:spPr>
        <p:txBody>
          <a:bodyPr/>
          <a:lstStyle>
            <a:lvl1pPr marL="152400" indent="0">
              <a:buNone/>
              <a:defRPr sz="1600"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lvl="0"/>
            <a:r>
              <a:rPr lang="ko-KR" altLang="en-US" dirty="0"/>
              <a:t>마스터 텍스트 스타일을 편집하려면 클릭</a:t>
            </a:r>
          </a:p>
        </p:txBody>
      </p:sp>
      <p:pic>
        <p:nvPicPr>
          <p:cNvPr id="3" name="poc-security.png" descr="poc-security.png">
            <a:extLst>
              <a:ext uri="{FF2B5EF4-FFF2-40B4-BE49-F238E27FC236}">
                <a16:creationId xmlns:a16="http://schemas.microsoft.com/office/drawing/2014/main" id="{422C2E88-F512-6D43-9A28-35B4E504EB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28682"/>
            <a:ext cx="768523" cy="614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457FC98E-707D-F30C-C21A-8667A35EDE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91475" y="113493"/>
            <a:ext cx="990600" cy="989544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30"/>
          <p:cNvGrpSpPr/>
          <p:nvPr/>
        </p:nvGrpSpPr>
        <p:grpSpPr>
          <a:xfrm>
            <a:off x="5361108" y="-2219224"/>
            <a:ext cx="7353375" cy="9949404"/>
            <a:chOff x="5361108" y="-2219224"/>
            <a:chExt cx="7353375" cy="9949404"/>
          </a:xfrm>
        </p:grpSpPr>
        <p:grpSp>
          <p:nvGrpSpPr>
            <p:cNvPr id="380" name="Google Shape;380;p30"/>
            <p:cNvGrpSpPr/>
            <p:nvPr/>
          </p:nvGrpSpPr>
          <p:grpSpPr>
            <a:xfrm rot="-9611870" flipH="1">
              <a:off x="5968378" y="-1725418"/>
              <a:ext cx="3529047" cy="3516475"/>
              <a:chOff x="5509450" y="2373717"/>
              <a:chExt cx="2447385" cy="2438666"/>
            </a:xfrm>
          </p:grpSpPr>
          <p:sp>
            <p:nvSpPr>
              <p:cNvPr id="381" name="Google Shape;381;p30"/>
              <p:cNvSpPr/>
              <p:nvPr/>
            </p:nvSpPr>
            <p:spPr>
              <a:xfrm>
                <a:off x="5509450" y="2373717"/>
                <a:ext cx="2447385" cy="2438666"/>
              </a:xfrm>
              <a:custGeom>
                <a:avLst/>
                <a:gdLst/>
                <a:ahLst/>
                <a:cxnLst/>
                <a:rect l="l" t="t" r="r" b="b"/>
                <a:pathLst>
                  <a:path w="2529597" h="2482103" extrusionOk="0">
                    <a:moveTo>
                      <a:pt x="1871817" y="2101425"/>
                    </a:moveTo>
                    <a:cubicBezTo>
                      <a:pt x="1863641" y="2111114"/>
                      <a:pt x="1855056" y="2120497"/>
                      <a:pt x="1846164" y="2129368"/>
                    </a:cubicBezTo>
                    <a:lnTo>
                      <a:pt x="1562137" y="2441103"/>
                    </a:lnTo>
                    <a:cubicBezTo>
                      <a:pt x="1562137" y="2441103"/>
                      <a:pt x="1553" y="1216047"/>
                      <a:pt x="817" y="1215464"/>
                    </a:cubicBezTo>
                    <a:cubicBezTo>
                      <a:pt x="-6327" y="1209853"/>
                      <a:pt x="35639" y="1124123"/>
                      <a:pt x="38807" y="1117327"/>
                    </a:cubicBezTo>
                    <a:cubicBezTo>
                      <a:pt x="76173" y="1037321"/>
                      <a:pt x="125047" y="962548"/>
                      <a:pt x="182772" y="895768"/>
                    </a:cubicBezTo>
                    <a:cubicBezTo>
                      <a:pt x="319236" y="737892"/>
                      <a:pt x="506873" y="633633"/>
                      <a:pt x="708217" y="583736"/>
                    </a:cubicBezTo>
                    <a:cubicBezTo>
                      <a:pt x="806436" y="559392"/>
                      <a:pt x="908641" y="546166"/>
                      <a:pt x="1009925" y="547270"/>
                    </a:cubicBezTo>
                    <a:cubicBezTo>
                      <a:pt x="1112130" y="548384"/>
                      <a:pt x="1216072" y="564256"/>
                      <a:pt x="1317459" y="544500"/>
                    </a:cubicBezTo>
                    <a:cubicBezTo>
                      <a:pt x="1374080" y="533442"/>
                      <a:pt x="1427534" y="510405"/>
                      <a:pt x="1471686" y="472763"/>
                    </a:cubicBezTo>
                    <a:cubicBezTo>
                      <a:pt x="1542412" y="412533"/>
                      <a:pt x="1585338" y="328818"/>
                      <a:pt x="1638279" y="254218"/>
                    </a:cubicBezTo>
                    <a:cubicBezTo>
                      <a:pt x="1688564" y="183544"/>
                      <a:pt x="1749990" y="120504"/>
                      <a:pt x="1823884" y="74563"/>
                    </a:cubicBezTo>
                    <a:cubicBezTo>
                      <a:pt x="2009896" y="-41000"/>
                      <a:pt x="2283702" y="-32200"/>
                      <a:pt x="2405224" y="171729"/>
                    </a:cubicBezTo>
                    <a:cubicBezTo>
                      <a:pt x="2523270" y="370016"/>
                      <a:pt x="2388360" y="633837"/>
                      <a:pt x="2253450" y="787931"/>
                    </a:cubicBezTo>
                    <a:cubicBezTo>
                      <a:pt x="2139492" y="918028"/>
                      <a:pt x="1932834" y="1025629"/>
                      <a:pt x="1888886" y="1204027"/>
                    </a:cubicBezTo>
                    <a:cubicBezTo>
                      <a:pt x="1871920" y="1273261"/>
                      <a:pt x="1888784" y="1355219"/>
                      <a:pt x="1907487" y="1426251"/>
                    </a:cubicBezTo>
                    <a:cubicBezTo>
                      <a:pt x="1912802" y="1446488"/>
                      <a:pt x="1918730" y="1467470"/>
                      <a:pt x="1924453" y="1487758"/>
                    </a:cubicBezTo>
                    <a:cubicBezTo>
                      <a:pt x="1947040" y="1567651"/>
                      <a:pt x="1970343" y="1650273"/>
                      <a:pt x="1976475" y="1742084"/>
                    </a:cubicBezTo>
                    <a:cubicBezTo>
                      <a:pt x="1985775" y="1881757"/>
                      <a:pt x="1948574" y="2009370"/>
                      <a:pt x="1871817" y="210142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42863" dist="28575" dir="612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0"/>
              <p:cNvSpPr/>
              <p:nvPr/>
            </p:nvSpPr>
            <p:spPr>
              <a:xfrm>
                <a:off x="5732595" y="2445620"/>
                <a:ext cx="2157279" cy="2251324"/>
              </a:xfrm>
              <a:custGeom>
                <a:avLst/>
                <a:gdLst/>
                <a:ahLst/>
                <a:cxnLst/>
                <a:rect l="l" t="t" r="r" b="b"/>
                <a:pathLst>
                  <a:path w="2338514" h="2345129" extrusionOk="0">
                    <a:moveTo>
                      <a:pt x="1615306" y="1960108"/>
                    </a:moveTo>
                    <a:cubicBezTo>
                      <a:pt x="1617861" y="1957451"/>
                      <a:pt x="1355706" y="2244892"/>
                      <a:pt x="1348552" y="2253130"/>
                    </a:cubicBezTo>
                    <a:cubicBezTo>
                      <a:pt x="1348552" y="2253130"/>
                      <a:pt x="6399" y="1133099"/>
                      <a:pt x="6399" y="1133099"/>
                    </a:cubicBezTo>
                    <a:cubicBezTo>
                      <a:pt x="-39766" y="896249"/>
                      <a:pt x="168823" y="666647"/>
                      <a:pt x="471635" y="572015"/>
                    </a:cubicBezTo>
                    <a:cubicBezTo>
                      <a:pt x="749632" y="467634"/>
                      <a:pt x="1062379" y="669549"/>
                      <a:pt x="1306137" y="522221"/>
                    </a:cubicBezTo>
                    <a:cubicBezTo>
                      <a:pt x="1433074" y="423083"/>
                      <a:pt x="1479885" y="306957"/>
                      <a:pt x="1577797" y="180469"/>
                    </a:cubicBezTo>
                    <a:cubicBezTo>
                      <a:pt x="1725891" y="-14947"/>
                      <a:pt x="2031790" y="-91999"/>
                      <a:pt x="2137776" y="157095"/>
                    </a:cubicBezTo>
                    <a:cubicBezTo>
                      <a:pt x="2298748" y="608298"/>
                      <a:pt x="1410692" y="844636"/>
                      <a:pt x="1660378" y="1404749"/>
                    </a:cubicBezTo>
                    <a:cubicBezTo>
                      <a:pt x="1681228" y="1481944"/>
                      <a:pt x="1702793" y="1561755"/>
                      <a:pt x="1707494" y="1647209"/>
                    </a:cubicBezTo>
                    <a:cubicBezTo>
                      <a:pt x="1714240" y="1769691"/>
                      <a:pt x="1681432" y="1880808"/>
                      <a:pt x="1615306" y="1960108"/>
                    </a:cubicBezTo>
                    <a:close/>
                  </a:path>
                </a:pathLst>
              </a:custGeom>
              <a:solidFill>
                <a:srgbClr val="0100A2">
                  <a:alpha val="66880"/>
                </a:srgbClr>
              </a:solidFill>
              <a:ln>
                <a:noFill/>
              </a:ln>
              <a:effectLst>
                <a:outerShdw blurRad="42863" dist="28575" dir="612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0"/>
              <p:cNvSpPr/>
              <p:nvPr/>
            </p:nvSpPr>
            <p:spPr>
              <a:xfrm>
                <a:off x="5744475" y="2569820"/>
                <a:ext cx="2010208" cy="2023614"/>
              </a:xfrm>
              <a:custGeom>
                <a:avLst/>
                <a:gdLst/>
                <a:ahLst/>
                <a:cxnLst/>
                <a:rect l="l" t="t" r="r" b="b"/>
                <a:pathLst>
                  <a:path w="2083117" h="2107931" extrusionOk="0">
                    <a:moveTo>
                      <a:pt x="1716202" y="18506"/>
                    </a:moveTo>
                    <a:cubicBezTo>
                      <a:pt x="1477451" y="105411"/>
                      <a:pt x="1433912" y="445109"/>
                      <a:pt x="1219384" y="554887"/>
                    </a:cubicBezTo>
                    <a:cubicBezTo>
                      <a:pt x="1163581" y="578128"/>
                      <a:pt x="1104097" y="568480"/>
                      <a:pt x="1046455" y="558781"/>
                    </a:cubicBezTo>
                    <a:cubicBezTo>
                      <a:pt x="646527" y="447531"/>
                      <a:pt x="280368" y="593561"/>
                      <a:pt x="0" y="935252"/>
                    </a:cubicBezTo>
                    <a:cubicBezTo>
                      <a:pt x="84340" y="914249"/>
                      <a:pt x="1235635" y="1923919"/>
                      <a:pt x="1318523" y="1982258"/>
                    </a:cubicBezTo>
                    <a:cubicBezTo>
                      <a:pt x="1318523" y="1982268"/>
                      <a:pt x="1459565" y="2021443"/>
                      <a:pt x="1459565" y="2021443"/>
                    </a:cubicBezTo>
                    <a:cubicBezTo>
                      <a:pt x="1788256" y="1693754"/>
                      <a:pt x="1445155" y="1287715"/>
                      <a:pt x="1511588" y="969113"/>
                    </a:cubicBezTo>
                    <a:cubicBezTo>
                      <a:pt x="1538366" y="862309"/>
                      <a:pt x="1614815" y="774178"/>
                      <a:pt x="1695658" y="698526"/>
                    </a:cubicBezTo>
                    <a:cubicBezTo>
                      <a:pt x="1776400" y="622863"/>
                      <a:pt x="1865216" y="553753"/>
                      <a:pt x="1929400" y="463578"/>
                    </a:cubicBezTo>
                    <a:cubicBezTo>
                      <a:pt x="2083117" y="281479"/>
                      <a:pt x="2018830" y="-86488"/>
                      <a:pt x="1716202" y="18506"/>
                    </a:cubicBezTo>
                    <a:close/>
                  </a:path>
                </a:pathLst>
              </a:custGeom>
              <a:solidFill>
                <a:srgbClr val="005ACD">
                  <a:alpha val="51880"/>
                </a:srgbClr>
              </a:solidFill>
              <a:ln>
                <a:noFill/>
              </a:ln>
              <a:effectLst>
                <a:outerShdw blurRad="42863" dist="28575" dir="612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0"/>
              <p:cNvSpPr/>
              <p:nvPr/>
            </p:nvSpPr>
            <p:spPr>
              <a:xfrm>
                <a:off x="5833395" y="2720300"/>
                <a:ext cx="1785762" cy="1905071"/>
              </a:xfrm>
              <a:custGeom>
                <a:avLst/>
                <a:gdLst/>
                <a:ahLst/>
                <a:cxnLst/>
                <a:rect l="l" t="t" r="r" b="b"/>
                <a:pathLst>
                  <a:path w="1803800" h="1929186" extrusionOk="0">
                    <a:moveTo>
                      <a:pt x="1220621" y="1816904"/>
                    </a:moveTo>
                    <a:lnTo>
                      <a:pt x="65748" y="853185"/>
                    </a:lnTo>
                    <a:lnTo>
                      <a:pt x="0" y="820572"/>
                    </a:lnTo>
                    <a:cubicBezTo>
                      <a:pt x="59544" y="760353"/>
                      <a:pt x="136402" y="694114"/>
                      <a:pt x="228622" y="638453"/>
                    </a:cubicBezTo>
                    <a:cubicBezTo>
                      <a:pt x="391128" y="540296"/>
                      <a:pt x="560583" y="499997"/>
                      <a:pt x="732287" y="518690"/>
                    </a:cubicBezTo>
                    <a:cubicBezTo>
                      <a:pt x="739748" y="519497"/>
                      <a:pt x="746186" y="519446"/>
                      <a:pt x="749968" y="519405"/>
                    </a:cubicBezTo>
                    <a:lnTo>
                      <a:pt x="751296" y="519395"/>
                    </a:lnTo>
                    <a:cubicBezTo>
                      <a:pt x="779096" y="520213"/>
                      <a:pt x="807714" y="522880"/>
                      <a:pt x="838069" y="525701"/>
                    </a:cubicBezTo>
                    <a:cubicBezTo>
                      <a:pt x="927395" y="534000"/>
                      <a:pt x="1028578" y="543403"/>
                      <a:pt x="1126899" y="502449"/>
                    </a:cubicBezTo>
                    <a:cubicBezTo>
                      <a:pt x="1188017" y="477000"/>
                      <a:pt x="1242697" y="434626"/>
                      <a:pt x="1294208" y="372915"/>
                    </a:cubicBezTo>
                    <a:cubicBezTo>
                      <a:pt x="1336112" y="322692"/>
                      <a:pt x="1369430" y="267900"/>
                      <a:pt x="1401728" y="214907"/>
                    </a:cubicBezTo>
                    <a:lnTo>
                      <a:pt x="1402954" y="212944"/>
                    </a:lnTo>
                    <a:cubicBezTo>
                      <a:pt x="1425030" y="176713"/>
                      <a:pt x="1446391" y="146225"/>
                      <a:pt x="1468569" y="119764"/>
                    </a:cubicBezTo>
                    <a:cubicBezTo>
                      <a:pt x="1512006" y="67660"/>
                      <a:pt x="1556670" y="32747"/>
                      <a:pt x="1605012" y="13022"/>
                    </a:cubicBezTo>
                    <a:cubicBezTo>
                      <a:pt x="1696997" y="-24447"/>
                      <a:pt x="1754129" y="25062"/>
                      <a:pt x="1776921" y="83880"/>
                    </a:cubicBezTo>
                    <a:cubicBezTo>
                      <a:pt x="1803800" y="153185"/>
                      <a:pt x="1768029" y="259386"/>
                      <a:pt x="1718767" y="328456"/>
                    </a:cubicBezTo>
                    <a:cubicBezTo>
                      <a:pt x="1711203" y="339065"/>
                      <a:pt x="1702822" y="349929"/>
                      <a:pt x="1693727" y="360732"/>
                    </a:cubicBezTo>
                    <a:cubicBezTo>
                      <a:pt x="1693727" y="360732"/>
                      <a:pt x="1693727" y="360732"/>
                      <a:pt x="1693727" y="360743"/>
                    </a:cubicBezTo>
                    <a:cubicBezTo>
                      <a:pt x="1654582" y="407665"/>
                      <a:pt x="1607567" y="449783"/>
                      <a:pt x="1557794" y="494375"/>
                    </a:cubicBezTo>
                    <a:cubicBezTo>
                      <a:pt x="1537865" y="512251"/>
                      <a:pt x="1517219" y="530750"/>
                      <a:pt x="1496983" y="549668"/>
                    </a:cubicBezTo>
                    <a:cubicBezTo>
                      <a:pt x="1460291" y="583968"/>
                      <a:pt x="1429936" y="615702"/>
                      <a:pt x="1404078" y="646681"/>
                    </a:cubicBezTo>
                    <a:cubicBezTo>
                      <a:pt x="1343777" y="719021"/>
                      <a:pt x="1305349" y="790340"/>
                      <a:pt x="1286747" y="864704"/>
                    </a:cubicBezTo>
                    <a:cubicBezTo>
                      <a:pt x="1257824" y="980144"/>
                      <a:pt x="1280411" y="1096770"/>
                      <a:pt x="1303407" y="1185484"/>
                    </a:cubicBezTo>
                    <a:cubicBezTo>
                      <a:pt x="1308721" y="1206333"/>
                      <a:pt x="1314547" y="1227122"/>
                      <a:pt x="1320066" y="1247225"/>
                    </a:cubicBezTo>
                    <a:cubicBezTo>
                      <a:pt x="1338769" y="1314711"/>
                      <a:pt x="1356451" y="1378456"/>
                      <a:pt x="1360335" y="1442058"/>
                    </a:cubicBezTo>
                    <a:cubicBezTo>
                      <a:pt x="1361254" y="1457450"/>
                      <a:pt x="1363298" y="1474518"/>
                      <a:pt x="1365445" y="1492578"/>
                    </a:cubicBezTo>
                    <a:cubicBezTo>
                      <a:pt x="1376994" y="1587782"/>
                      <a:pt x="1397435" y="1785517"/>
                      <a:pt x="1298807" y="1904739"/>
                    </a:cubicBezTo>
                    <a:lnTo>
                      <a:pt x="1220621" y="1816904"/>
                    </a:lnTo>
                    <a:close/>
                  </a:path>
                </a:pathLst>
              </a:custGeom>
              <a:solidFill>
                <a:srgbClr val="307DE0">
                  <a:alpha val="58130"/>
                </a:srgbClr>
              </a:solidFill>
              <a:ln>
                <a:noFill/>
              </a:ln>
              <a:effectLst>
                <a:outerShdw blurRad="42863" dist="28575" dir="612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0"/>
              <p:cNvSpPr/>
              <p:nvPr/>
            </p:nvSpPr>
            <p:spPr>
              <a:xfrm>
                <a:off x="5918355" y="2826860"/>
                <a:ext cx="1596677" cy="1712746"/>
              </a:xfrm>
              <a:custGeom>
                <a:avLst/>
                <a:gdLst/>
                <a:ahLst/>
                <a:cxnLst/>
                <a:rect l="l" t="t" r="r" b="b"/>
                <a:pathLst>
                  <a:path w="1646059" h="1779476" extrusionOk="0">
                    <a:moveTo>
                      <a:pt x="0" y="764977"/>
                    </a:moveTo>
                    <a:cubicBezTo>
                      <a:pt x="440145" y="255047"/>
                      <a:pt x="940642" y="863461"/>
                      <a:pt x="1312667" y="253166"/>
                    </a:cubicBezTo>
                    <a:cubicBezTo>
                      <a:pt x="1353344" y="191496"/>
                      <a:pt x="1384721" y="122998"/>
                      <a:pt x="1434903" y="67920"/>
                    </a:cubicBezTo>
                    <a:cubicBezTo>
                      <a:pt x="1550088" y="-65150"/>
                      <a:pt x="1646059" y="13588"/>
                      <a:pt x="1566952" y="163788"/>
                    </a:cubicBezTo>
                    <a:cubicBezTo>
                      <a:pt x="1530158" y="234350"/>
                      <a:pt x="1467813" y="287855"/>
                      <a:pt x="1409863" y="340490"/>
                    </a:cubicBezTo>
                    <a:cubicBezTo>
                      <a:pt x="1270354" y="459967"/>
                      <a:pt x="1129005" y="596533"/>
                      <a:pt x="1080662" y="779571"/>
                    </a:cubicBezTo>
                    <a:cubicBezTo>
                      <a:pt x="991949" y="1097694"/>
                      <a:pt x="1248380" y="1402284"/>
                      <a:pt x="1137692" y="1714326"/>
                    </a:cubicBezTo>
                    <a:lnTo>
                      <a:pt x="0" y="764977"/>
                    </a:lnTo>
                    <a:close/>
                  </a:path>
                </a:pathLst>
              </a:custGeom>
              <a:solidFill>
                <a:srgbClr val="E7E7E7">
                  <a:alpha val="28130"/>
                </a:srgbClr>
              </a:solidFill>
              <a:ln>
                <a:noFill/>
              </a:ln>
              <a:effectLst>
                <a:outerShdw blurRad="42863" dist="28575" dir="612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6" name="Google Shape;386;p30"/>
            <p:cNvGrpSpPr/>
            <p:nvPr/>
          </p:nvGrpSpPr>
          <p:grpSpPr>
            <a:xfrm rot="-9146813">
              <a:off x="8572326" y="580326"/>
              <a:ext cx="3528986" cy="3516414"/>
              <a:chOff x="5509450" y="2373717"/>
              <a:chExt cx="2447385" cy="2438666"/>
            </a:xfrm>
          </p:grpSpPr>
          <p:sp>
            <p:nvSpPr>
              <p:cNvPr id="387" name="Google Shape;387;p30"/>
              <p:cNvSpPr/>
              <p:nvPr/>
            </p:nvSpPr>
            <p:spPr>
              <a:xfrm>
                <a:off x="5509450" y="2373717"/>
                <a:ext cx="2447385" cy="2438666"/>
              </a:xfrm>
              <a:custGeom>
                <a:avLst/>
                <a:gdLst/>
                <a:ahLst/>
                <a:cxnLst/>
                <a:rect l="l" t="t" r="r" b="b"/>
                <a:pathLst>
                  <a:path w="2529597" h="2482103" extrusionOk="0">
                    <a:moveTo>
                      <a:pt x="1871817" y="2101425"/>
                    </a:moveTo>
                    <a:cubicBezTo>
                      <a:pt x="1863641" y="2111114"/>
                      <a:pt x="1855056" y="2120497"/>
                      <a:pt x="1846164" y="2129368"/>
                    </a:cubicBezTo>
                    <a:lnTo>
                      <a:pt x="1562137" y="2441103"/>
                    </a:lnTo>
                    <a:cubicBezTo>
                      <a:pt x="1562137" y="2441103"/>
                      <a:pt x="1553" y="1216047"/>
                      <a:pt x="817" y="1215464"/>
                    </a:cubicBezTo>
                    <a:cubicBezTo>
                      <a:pt x="-6327" y="1209853"/>
                      <a:pt x="35639" y="1124123"/>
                      <a:pt x="38807" y="1117327"/>
                    </a:cubicBezTo>
                    <a:cubicBezTo>
                      <a:pt x="76173" y="1037321"/>
                      <a:pt x="125047" y="962548"/>
                      <a:pt x="182772" y="895768"/>
                    </a:cubicBezTo>
                    <a:cubicBezTo>
                      <a:pt x="319236" y="737892"/>
                      <a:pt x="506873" y="633633"/>
                      <a:pt x="708217" y="583736"/>
                    </a:cubicBezTo>
                    <a:cubicBezTo>
                      <a:pt x="806436" y="559392"/>
                      <a:pt x="908641" y="546166"/>
                      <a:pt x="1009925" y="547270"/>
                    </a:cubicBezTo>
                    <a:cubicBezTo>
                      <a:pt x="1112130" y="548384"/>
                      <a:pt x="1216072" y="564256"/>
                      <a:pt x="1317459" y="544500"/>
                    </a:cubicBezTo>
                    <a:cubicBezTo>
                      <a:pt x="1374080" y="533442"/>
                      <a:pt x="1427534" y="510405"/>
                      <a:pt x="1471686" y="472763"/>
                    </a:cubicBezTo>
                    <a:cubicBezTo>
                      <a:pt x="1542412" y="412533"/>
                      <a:pt x="1585338" y="328818"/>
                      <a:pt x="1638279" y="254218"/>
                    </a:cubicBezTo>
                    <a:cubicBezTo>
                      <a:pt x="1688564" y="183544"/>
                      <a:pt x="1749990" y="120504"/>
                      <a:pt x="1823884" y="74563"/>
                    </a:cubicBezTo>
                    <a:cubicBezTo>
                      <a:pt x="2009896" y="-41000"/>
                      <a:pt x="2283702" y="-32200"/>
                      <a:pt x="2405224" y="171729"/>
                    </a:cubicBezTo>
                    <a:cubicBezTo>
                      <a:pt x="2523270" y="370016"/>
                      <a:pt x="2388360" y="633837"/>
                      <a:pt x="2253450" y="787931"/>
                    </a:cubicBezTo>
                    <a:cubicBezTo>
                      <a:pt x="2139492" y="918028"/>
                      <a:pt x="1932834" y="1025629"/>
                      <a:pt x="1888886" y="1204027"/>
                    </a:cubicBezTo>
                    <a:cubicBezTo>
                      <a:pt x="1871920" y="1273261"/>
                      <a:pt x="1888784" y="1355219"/>
                      <a:pt x="1907487" y="1426251"/>
                    </a:cubicBezTo>
                    <a:cubicBezTo>
                      <a:pt x="1912802" y="1446488"/>
                      <a:pt x="1918730" y="1467470"/>
                      <a:pt x="1924453" y="1487758"/>
                    </a:cubicBezTo>
                    <a:cubicBezTo>
                      <a:pt x="1947040" y="1567651"/>
                      <a:pt x="1970343" y="1650273"/>
                      <a:pt x="1976475" y="1742084"/>
                    </a:cubicBezTo>
                    <a:cubicBezTo>
                      <a:pt x="1985775" y="1881757"/>
                      <a:pt x="1948574" y="2009370"/>
                      <a:pt x="1871817" y="210142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42863" dist="28575" dir="2046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0"/>
              <p:cNvSpPr/>
              <p:nvPr/>
            </p:nvSpPr>
            <p:spPr>
              <a:xfrm>
                <a:off x="5732595" y="2445620"/>
                <a:ext cx="2157279" cy="2251324"/>
              </a:xfrm>
              <a:custGeom>
                <a:avLst/>
                <a:gdLst/>
                <a:ahLst/>
                <a:cxnLst/>
                <a:rect l="l" t="t" r="r" b="b"/>
                <a:pathLst>
                  <a:path w="2338514" h="2345129" extrusionOk="0">
                    <a:moveTo>
                      <a:pt x="1615306" y="1960108"/>
                    </a:moveTo>
                    <a:cubicBezTo>
                      <a:pt x="1617861" y="1957451"/>
                      <a:pt x="1355706" y="2244892"/>
                      <a:pt x="1348552" y="2253130"/>
                    </a:cubicBezTo>
                    <a:cubicBezTo>
                      <a:pt x="1348552" y="2253130"/>
                      <a:pt x="6399" y="1133099"/>
                      <a:pt x="6399" y="1133099"/>
                    </a:cubicBezTo>
                    <a:cubicBezTo>
                      <a:pt x="-39766" y="896249"/>
                      <a:pt x="168823" y="666647"/>
                      <a:pt x="471635" y="572015"/>
                    </a:cubicBezTo>
                    <a:cubicBezTo>
                      <a:pt x="749632" y="467634"/>
                      <a:pt x="1062379" y="669549"/>
                      <a:pt x="1306137" y="522221"/>
                    </a:cubicBezTo>
                    <a:cubicBezTo>
                      <a:pt x="1433074" y="423083"/>
                      <a:pt x="1479885" y="306957"/>
                      <a:pt x="1577797" y="180469"/>
                    </a:cubicBezTo>
                    <a:cubicBezTo>
                      <a:pt x="1725891" y="-14947"/>
                      <a:pt x="2031790" y="-91999"/>
                      <a:pt x="2137776" y="157095"/>
                    </a:cubicBezTo>
                    <a:cubicBezTo>
                      <a:pt x="2298748" y="608298"/>
                      <a:pt x="1410692" y="844636"/>
                      <a:pt x="1660378" y="1404749"/>
                    </a:cubicBezTo>
                    <a:cubicBezTo>
                      <a:pt x="1681228" y="1481944"/>
                      <a:pt x="1702793" y="1561755"/>
                      <a:pt x="1707494" y="1647209"/>
                    </a:cubicBezTo>
                    <a:cubicBezTo>
                      <a:pt x="1714240" y="1769691"/>
                      <a:pt x="1681432" y="1880808"/>
                      <a:pt x="1615306" y="1960108"/>
                    </a:cubicBezTo>
                    <a:close/>
                  </a:path>
                </a:pathLst>
              </a:custGeom>
              <a:solidFill>
                <a:srgbClr val="0100A2">
                  <a:alpha val="66880"/>
                </a:srgbClr>
              </a:solidFill>
              <a:ln>
                <a:noFill/>
              </a:ln>
              <a:effectLst>
                <a:outerShdw blurRad="42863" dist="28575" dir="2046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0"/>
              <p:cNvSpPr/>
              <p:nvPr/>
            </p:nvSpPr>
            <p:spPr>
              <a:xfrm>
                <a:off x="5744475" y="2569820"/>
                <a:ext cx="2010208" cy="2023614"/>
              </a:xfrm>
              <a:custGeom>
                <a:avLst/>
                <a:gdLst/>
                <a:ahLst/>
                <a:cxnLst/>
                <a:rect l="l" t="t" r="r" b="b"/>
                <a:pathLst>
                  <a:path w="2083117" h="2107931" extrusionOk="0">
                    <a:moveTo>
                      <a:pt x="1716202" y="18506"/>
                    </a:moveTo>
                    <a:cubicBezTo>
                      <a:pt x="1477451" y="105411"/>
                      <a:pt x="1433912" y="445109"/>
                      <a:pt x="1219384" y="554887"/>
                    </a:cubicBezTo>
                    <a:cubicBezTo>
                      <a:pt x="1163581" y="578128"/>
                      <a:pt x="1104097" y="568480"/>
                      <a:pt x="1046455" y="558781"/>
                    </a:cubicBezTo>
                    <a:cubicBezTo>
                      <a:pt x="646527" y="447531"/>
                      <a:pt x="280368" y="593561"/>
                      <a:pt x="0" y="935252"/>
                    </a:cubicBezTo>
                    <a:cubicBezTo>
                      <a:pt x="84340" y="914249"/>
                      <a:pt x="1235635" y="1923919"/>
                      <a:pt x="1318523" y="1982258"/>
                    </a:cubicBezTo>
                    <a:cubicBezTo>
                      <a:pt x="1318523" y="1982268"/>
                      <a:pt x="1459565" y="2021443"/>
                      <a:pt x="1459565" y="2021443"/>
                    </a:cubicBezTo>
                    <a:cubicBezTo>
                      <a:pt x="1788256" y="1693754"/>
                      <a:pt x="1445155" y="1287715"/>
                      <a:pt x="1511588" y="969113"/>
                    </a:cubicBezTo>
                    <a:cubicBezTo>
                      <a:pt x="1538366" y="862309"/>
                      <a:pt x="1614815" y="774178"/>
                      <a:pt x="1695658" y="698526"/>
                    </a:cubicBezTo>
                    <a:cubicBezTo>
                      <a:pt x="1776400" y="622863"/>
                      <a:pt x="1865216" y="553753"/>
                      <a:pt x="1929400" y="463578"/>
                    </a:cubicBezTo>
                    <a:cubicBezTo>
                      <a:pt x="2083117" y="281479"/>
                      <a:pt x="2018830" y="-86488"/>
                      <a:pt x="1716202" y="18506"/>
                    </a:cubicBezTo>
                    <a:close/>
                  </a:path>
                </a:pathLst>
              </a:custGeom>
              <a:solidFill>
                <a:srgbClr val="005ACD">
                  <a:alpha val="51880"/>
                </a:srgbClr>
              </a:solidFill>
              <a:ln>
                <a:noFill/>
              </a:ln>
              <a:effectLst>
                <a:outerShdw blurRad="42863" dist="28575" dir="2046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0"/>
              <p:cNvSpPr/>
              <p:nvPr/>
            </p:nvSpPr>
            <p:spPr>
              <a:xfrm>
                <a:off x="5833395" y="2720300"/>
                <a:ext cx="1785762" cy="1905071"/>
              </a:xfrm>
              <a:custGeom>
                <a:avLst/>
                <a:gdLst/>
                <a:ahLst/>
                <a:cxnLst/>
                <a:rect l="l" t="t" r="r" b="b"/>
                <a:pathLst>
                  <a:path w="1803800" h="1929186" extrusionOk="0">
                    <a:moveTo>
                      <a:pt x="1220621" y="1816904"/>
                    </a:moveTo>
                    <a:lnTo>
                      <a:pt x="65748" y="853185"/>
                    </a:lnTo>
                    <a:lnTo>
                      <a:pt x="0" y="820572"/>
                    </a:lnTo>
                    <a:cubicBezTo>
                      <a:pt x="59544" y="760353"/>
                      <a:pt x="136402" y="694114"/>
                      <a:pt x="228622" y="638453"/>
                    </a:cubicBezTo>
                    <a:cubicBezTo>
                      <a:pt x="391128" y="540296"/>
                      <a:pt x="560583" y="499997"/>
                      <a:pt x="732287" y="518690"/>
                    </a:cubicBezTo>
                    <a:cubicBezTo>
                      <a:pt x="739748" y="519497"/>
                      <a:pt x="746186" y="519446"/>
                      <a:pt x="749968" y="519405"/>
                    </a:cubicBezTo>
                    <a:lnTo>
                      <a:pt x="751296" y="519395"/>
                    </a:lnTo>
                    <a:cubicBezTo>
                      <a:pt x="779096" y="520213"/>
                      <a:pt x="807714" y="522880"/>
                      <a:pt x="838069" y="525701"/>
                    </a:cubicBezTo>
                    <a:cubicBezTo>
                      <a:pt x="927395" y="534000"/>
                      <a:pt x="1028578" y="543403"/>
                      <a:pt x="1126899" y="502449"/>
                    </a:cubicBezTo>
                    <a:cubicBezTo>
                      <a:pt x="1188017" y="477000"/>
                      <a:pt x="1242697" y="434626"/>
                      <a:pt x="1294208" y="372915"/>
                    </a:cubicBezTo>
                    <a:cubicBezTo>
                      <a:pt x="1336112" y="322692"/>
                      <a:pt x="1369430" y="267900"/>
                      <a:pt x="1401728" y="214907"/>
                    </a:cubicBezTo>
                    <a:lnTo>
                      <a:pt x="1402954" y="212944"/>
                    </a:lnTo>
                    <a:cubicBezTo>
                      <a:pt x="1425030" y="176713"/>
                      <a:pt x="1446391" y="146225"/>
                      <a:pt x="1468569" y="119764"/>
                    </a:cubicBezTo>
                    <a:cubicBezTo>
                      <a:pt x="1512006" y="67660"/>
                      <a:pt x="1556670" y="32747"/>
                      <a:pt x="1605012" y="13022"/>
                    </a:cubicBezTo>
                    <a:cubicBezTo>
                      <a:pt x="1696997" y="-24447"/>
                      <a:pt x="1754129" y="25062"/>
                      <a:pt x="1776921" y="83880"/>
                    </a:cubicBezTo>
                    <a:cubicBezTo>
                      <a:pt x="1803800" y="153185"/>
                      <a:pt x="1768029" y="259386"/>
                      <a:pt x="1718767" y="328456"/>
                    </a:cubicBezTo>
                    <a:cubicBezTo>
                      <a:pt x="1711203" y="339065"/>
                      <a:pt x="1702822" y="349929"/>
                      <a:pt x="1693727" y="360732"/>
                    </a:cubicBezTo>
                    <a:cubicBezTo>
                      <a:pt x="1693727" y="360732"/>
                      <a:pt x="1693727" y="360732"/>
                      <a:pt x="1693727" y="360743"/>
                    </a:cubicBezTo>
                    <a:cubicBezTo>
                      <a:pt x="1654582" y="407665"/>
                      <a:pt x="1607567" y="449783"/>
                      <a:pt x="1557794" y="494375"/>
                    </a:cubicBezTo>
                    <a:cubicBezTo>
                      <a:pt x="1537865" y="512251"/>
                      <a:pt x="1517219" y="530750"/>
                      <a:pt x="1496983" y="549668"/>
                    </a:cubicBezTo>
                    <a:cubicBezTo>
                      <a:pt x="1460291" y="583968"/>
                      <a:pt x="1429936" y="615702"/>
                      <a:pt x="1404078" y="646681"/>
                    </a:cubicBezTo>
                    <a:cubicBezTo>
                      <a:pt x="1343777" y="719021"/>
                      <a:pt x="1305349" y="790340"/>
                      <a:pt x="1286747" y="864704"/>
                    </a:cubicBezTo>
                    <a:cubicBezTo>
                      <a:pt x="1257824" y="980144"/>
                      <a:pt x="1280411" y="1096770"/>
                      <a:pt x="1303407" y="1185484"/>
                    </a:cubicBezTo>
                    <a:cubicBezTo>
                      <a:pt x="1308721" y="1206333"/>
                      <a:pt x="1314547" y="1227122"/>
                      <a:pt x="1320066" y="1247225"/>
                    </a:cubicBezTo>
                    <a:cubicBezTo>
                      <a:pt x="1338769" y="1314711"/>
                      <a:pt x="1356451" y="1378456"/>
                      <a:pt x="1360335" y="1442058"/>
                    </a:cubicBezTo>
                    <a:cubicBezTo>
                      <a:pt x="1361254" y="1457450"/>
                      <a:pt x="1363298" y="1474518"/>
                      <a:pt x="1365445" y="1492578"/>
                    </a:cubicBezTo>
                    <a:cubicBezTo>
                      <a:pt x="1376994" y="1587782"/>
                      <a:pt x="1397435" y="1785517"/>
                      <a:pt x="1298807" y="1904739"/>
                    </a:cubicBezTo>
                    <a:lnTo>
                      <a:pt x="1220621" y="1816904"/>
                    </a:lnTo>
                    <a:close/>
                  </a:path>
                </a:pathLst>
              </a:custGeom>
              <a:solidFill>
                <a:srgbClr val="307DE0">
                  <a:alpha val="58130"/>
                </a:srgbClr>
              </a:solidFill>
              <a:ln>
                <a:noFill/>
              </a:ln>
              <a:effectLst>
                <a:outerShdw blurRad="42863" dist="28575" dir="2046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0"/>
              <p:cNvSpPr/>
              <p:nvPr/>
            </p:nvSpPr>
            <p:spPr>
              <a:xfrm>
                <a:off x="5918355" y="2826860"/>
                <a:ext cx="1596677" cy="1712746"/>
              </a:xfrm>
              <a:custGeom>
                <a:avLst/>
                <a:gdLst/>
                <a:ahLst/>
                <a:cxnLst/>
                <a:rect l="l" t="t" r="r" b="b"/>
                <a:pathLst>
                  <a:path w="1646059" h="1779476" extrusionOk="0">
                    <a:moveTo>
                      <a:pt x="0" y="764977"/>
                    </a:moveTo>
                    <a:cubicBezTo>
                      <a:pt x="440145" y="255047"/>
                      <a:pt x="940642" y="863461"/>
                      <a:pt x="1312667" y="253166"/>
                    </a:cubicBezTo>
                    <a:cubicBezTo>
                      <a:pt x="1353344" y="191496"/>
                      <a:pt x="1384721" y="122998"/>
                      <a:pt x="1434903" y="67920"/>
                    </a:cubicBezTo>
                    <a:cubicBezTo>
                      <a:pt x="1550088" y="-65150"/>
                      <a:pt x="1646059" y="13588"/>
                      <a:pt x="1566952" y="163788"/>
                    </a:cubicBezTo>
                    <a:cubicBezTo>
                      <a:pt x="1530158" y="234350"/>
                      <a:pt x="1467813" y="287855"/>
                      <a:pt x="1409863" y="340490"/>
                    </a:cubicBezTo>
                    <a:cubicBezTo>
                      <a:pt x="1270354" y="459967"/>
                      <a:pt x="1129005" y="596533"/>
                      <a:pt x="1080662" y="779571"/>
                    </a:cubicBezTo>
                    <a:cubicBezTo>
                      <a:pt x="991949" y="1097694"/>
                      <a:pt x="1248380" y="1402284"/>
                      <a:pt x="1137692" y="1714326"/>
                    </a:cubicBezTo>
                    <a:lnTo>
                      <a:pt x="0" y="764977"/>
                    </a:lnTo>
                    <a:close/>
                  </a:path>
                </a:pathLst>
              </a:custGeom>
              <a:solidFill>
                <a:srgbClr val="E7E7E7">
                  <a:alpha val="28130"/>
                </a:srgbClr>
              </a:solidFill>
              <a:ln>
                <a:noFill/>
              </a:ln>
              <a:effectLst>
                <a:outerShdw blurRad="42863" dist="28575" dir="2046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" name="Google Shape;392;p30"/>
            <p:cNvGrpSpPr/>
            <p:nvPr/>
          </p:nvGrpSpPr>
          <p:grpSpPr>
            <a:xfrm rot="-784752">
              <a:off x="5713203" y="3860172"/>
              <a:ext cx="3528898" cy="3516327"/>
              <a:chOff x="5509450" y="2373717"/>
              <a:chExt cx="2447385" cy="2438666"/>
            </a:xfrm>
          </p:grpSpPr>
          <p:sp>
            <p:nvSpPr>
              <p:cNvPr id="393" name="Google Shape;393;p30"/>
              <p:cNvSpPr/>
              <p:nvPr/>
            </p:nvSpPr>
            <p:spPr>
              <a:xfrm>
                <a:off x="5509450" y="2373717"/>
                <a:ext cx="2447385" cy="2438666"/>
              </a:xfrm>
              <a:custGeom>
                <a:avLst/>
                <a:gdLst/>
                <a:ahLst/>
                <a:cxnLst/>
                <a:rect l="l" t="t" r="r" b="b"/>
                <a:pathLst>
                  <a:path w="2529597" h="2482103" extrusionOk="0">
                    <a:moveTo>
                      <a:pt x="1871817" y="2101425"/>
                    </a:moveTo>
                    <a:cubicBezTo>
                      <a:pt x="1863641" y="2111114"/>
                      <a:pt x="1855056" y="2120497"/>
                      <a:pt x="1846164" y="2129368"/>
                    </a:cubicBezTo>
                    <a:lnTo>
                      <a:pt x="1562137" y="2441103"/>
                    </a:lnTo>
                    <a:cubicBezTo>
                      <a:pt x="1562137" y="2441103"/>
                      <a:pt x="1553" y="1216047"/>
                      <a:pt x="817" y="1215464"/>
                    </a:cubicBezTo>
                    <a:cubicBezTo>
                      <a:pt x="-6327" y="1209853"/>
                      <a:pt x="35639" y="1124123"/>
                      <a:pt x="38807" y="1117327"/>
                    </a:cubicBezTo>
                    <a:cubicBezTo>
                      <a:pt x="76173" y="1037321"/>
                      <a:pt x="125047" y="962548"/>
                      <a:pt x="182772" y="895768"/>
                    </a:cubicBezTo>
                    <a:cubicBezTo>
                      <a:pt x="319236" y="737892"/>
                      <a:pt x="506873" y="633633"/>
                      <a:pt x="708217" y="583736"/>
                    </a:cubicBezTo>
                    <a:cubicBezTo>
                      <a:pt x="806436" y="559392"/>
                      <a:pt x="908641" y="546166"/>
                      <a:pt x="1009925" y="547270"/>
                    </a:cubicBezTo>
                    <a:cubicBezTo>
                      <a:pt x="1112130" y="548384"/>
                      <a:pt x="1216072" y="564256"/>
                      <a:pt x="1317459" y="544500"/>
                    </a:cubicBezTo>
                    <a:cubicBezTo>
                      <a:pt x="1374080" y="533442"/>
                      <a:pt x="1427534" y="510405"/>
                      <a:pt x="1471686" y="472763"/>
                    </a:cubicBezTo>
                    <a:cubicBezTo>
                      <a:pt x="1542412" y="412533"/>
                      <a:pt x="1585338" y="328818"/>
                      <a:pt x="1638279" y="254218"/>
                    </a:cubicBezTo>
                    <a:cubicBezTo>
                      <a:pt x="1688564" y="183544"/>
                      <a:pt x="1749990" y="120504"/>
                      <a:pt x="1823884" y="74563"/>
                    </a:cubicBezTo>
                    <a:cubicBezTo>
                      <a:pt x="2009896" y="-41000"/>
                      <a:pt x="2283702" y="-32200"/>
                      <a:pt x="2405224" y="171729"/>
                    </a:cubicBezTo>
                    <a:cubicBezTo>
                      <a:pt x="2523270" y="370016"/>
                      <a:pt x="2388360" y="633837"/>
                      <a:pt x="2253450" y="787931"/>
                    </a:cubicBezTo>
                    <a:cubicBezTo>
                      <a:pt x="2139492" y="918028"/>
                      <a:pt x="1932834" y="1025629"/>
                      <a:pt x="1888886" y="1204027"/>
                    </a:cubicBezTo>
                    <a:cubicBezTo>
                      <a:pt x="1871920" y="1273261"/>
                      <a:pt x="1888784" y="1355219"/>
                      <a:pt x="1907487" y="1426251"/>
                    </a:cubicBezTo>
                    <a:cubicBezTo>
                      <a:pt x="1912802" y="1446488"/>
                      <a:pt x="1918730" y="1467470"/>
                      <a:pt x="1924453" y="1487758"/>
                    </a:cubicBezTo>
                    <a:cubicBezTo>
                      <a:pt x="1947040" y="1567651"/>
                      <a:pt x="1970343" y="1650273"/>
                      <a:pt x="1976475" y="1742084"/>
                    </a:cubicBezTo>
                    <a:cubicBezTo>
                      <a:pt x="1985775" y="1881757"/>
                      <a:pt x="1948574" y="2009370"/>
                      <a:pt x="1871817" y="210142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42863" dist="28575" dir="2046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0"/>
              <p:cNvSpPr/>
              <p:nvPr/>
            </p:nvSpPr>
            <p:spPr>
              <a:xfrm>
                <a:off x="5732595" y="2445620"/>
                <a:ext cx="2157279" cy="2251324"/>
              </a:xfrm>
              <a:custGeom>
                <a:avLst/>
                <a:gdLst/>
                <a:ahLst/>
                <a:cxnLst/>
                <a:rect l="l" t="t" r="r" b="b"/>
                <a:pathLst>
                  <a:path w="2338514" h="2345129" extrusionOk="0">
                    <a:moveTo>
                      <a:pt x="1615306" y="1960108"/>
                    </a:moveTo>
                    <a:cubicBezTo>
                      <a:pt x="1617861" y="1957451"/>
                      <a:pt x="1355706" y="2244892"/>
                      <a:pt x="1348552" y="2253130"/>
                    </a:cubicBezTo>
                    <a:cubicBezTo>
                      <a:pt x="1348552" y="2253130"/>
                      <a:pt x="6399" y="1133099"/>
                      <a:pt x="6399" y="1133099"/>
                    </a:cubicBezTo>
                    <a:cubicBezTo>
                      <a:pt x="-39766" y="896249"/>
                      <a:pt x="168823" y="666647"/>
                      <a:pt x="471635" y="572015"/>
                    </a:cubicBezTo>
                    <a:cubicBezTo>
                      <a:pt x="749632" y="467634"/>
                      <a:pt x="1062379" y="669549"/>
                      <a:pt x="1306137" y="522221"/>
                    </a:cubicBezTo>
                    <a:cubicBezTo>
                      <a:pt x="1433074" y="423083"/>
                      <a:pt x="1479885" y="306957"/>
                      <a:pt x="1577797" y="180469"/>
                    </a:cubicBezTo>
                    <a:cubicBezTo>
                      <a:pt x="1725891" y="-14947"/>
                      <a:pt x="2031790" y="-91999"/>
                      <a:pt x="2137776" y="157095"/>
                    </a:cubicBezTo>
                    <a:cubicBezTo>
                      <a:pt x="2298748" y="608298"/>
                      <a:pt x="1410692" y="844636"/>
                      <a:pt x="1660378" y="1404749"/>
                    </a:cubicBezTo>
                    <a:cubicBezTo>
                      <a:pt x="1681228" y="1481944"/>
                      <a:pt x="1702793" y="1561755"/>
                      <a:pt x="1707494" y="1647209"/>
                    </a:cubicBezTo>
                    <a:cubicBezTo>
                      <a:pt x="1714240" y="1769691"/>
                      <a:pt x="1681432" y="1880808"/>
                      <a:pt x="1615306" y="1960108"/>
                    </a:cubicBezTo>
                    <a:close/>
                  </a:path>
                </a:pathLst>
              </a:custGeom>
              <a:solidFill>
                <a:srgbClr val="0100A2">
                  <a:alpha val="66880"/>
                </a:srgbClr>
              </a:solidFill>
              <a:ln>
                <a:noFill/>
              </a:ln>
              <a:effectLst>
                <a:outerShdw blurRad="42863" dist="28575" dir="2046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0"/>
              <p:cNvSpPr/>
              <p:nvPr/>
            </p:nvSpPr>
            <p:spPr>
              <a:xfrm>
                <a:off x="5744475" y="2569820"/>
                <a:ext cx="2010208" cy="2023614"/>
              </a:xfrm>
              <a:custGeom>
                <a:avLst/>
                <a:gdLst/>
                <a:ahLst/>
                <a:cxnLst/>
                <a:rect l="l" t="t" r="r" b="b"/>
                <a:pathLst>
                  <a:path w="2083117" h="2107931" extrusionOk="0">
                    <a:moveTo>
                      <a:pt x="1716202" y="18506"/>
                    </a:moveTo>
                    <a:cubicBezTo>
                      <a:pt x="1477451" y="105411"/>
                      <a:pt x="1433912" y="445109"/>
                      <a:pt x="1219384" y="554887"/>
                    </a:cubicBezTo>
                    <a:cubicBezTo>
                      <a:pt x="1163581" y="578128"/>
                      <a:pt x="1104097" y="568480"/>
                      <a:pt x="1046455" y="558781"/>
                    </a:cubicBezTo>
                    <a:cubicBezTo>
                      <a:pt x="646527" y="447531"/>
                      <a:pt x="280368" y="593561"/>
                      <a:pt x="0" y="935252"/>
                    </a:cubicBezTo>
                    <a:cubicBezTo>
                      <a:pt x="84340" y="914249"/>
                      <a:pt x="1235635" y="1923919"/>
                      <a:pt x="1318523" y="1982258"/>
                    </a:cubicBezTo>
                    <a:cubicBezTo>
                      <a:pt x="1318523" y="1982268"/>
                      <a:pt x="1459565" y="2021443"/>
                      <a:pt x="1459565" y="2021443"/>
                    </a:cubicBezTo>
                    <a:cubicBezTo>
                      <a:pt x="1788256" y="1693754"/>
                      <a:pt x="1445155" y="1287715"/>
                      <a:pt x="1511588" y="969113"/>
                    </a:cubicBezTo>
                    <a:cubicBezTo>
                      <a:pt x="1538366" y="862309"/>
                      <a:pt x="1614815" y="774178"/>
                      <a:pt x="1695658" y="698526"/>
                    </a:cubicBezTo>
                    <a:cubicBezTo>
                      <a:pt x="1776400" y="622863"/>
                      <a:pt x="1865216" y="553753"/>
                      <a:pt x="1929400" y="463578"/>
                    </a:cubicBezTo>
                    <a:cubicBezTo>
                      <a:pt x="2083117" y="281479"/>
                      <a:pt x="2018830" y="-86488"/>
                      <a:pt x="1716202" y="18506"/>
                    </a:cubicBezTo>
                    <a:close/>
                  </a:path>
                </a:pathLst>
              </a:custGeom>
              <a:solidFill>
                <a:srgbClr val="005ACD">
                  <a:alpha val="51880"/>
                </a:srgbClr>
              </a:solidFill>
              <a:ln>
                <a:noFill/>
              </a:ln>
              <a:effectLst>
                <a:outerShdw blurRad="42863" dist="28575" dir="2046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0"/>
              <p:cNvSpPr/>
              <p:nvPr/>
            </p:nvSpPr>
            <p:spPr>
              <a:xfrm>
                <a:off x="5833395" y="2720300"/>
                <a:ext cx="1785762" cy="1905071"/>
              </a:xfrm>
              <a:custGeom>
                <a:avLst/>
                <a:gdLst/>
                <a:ahLst/>
                <a:cxnLst/>
                <a:rect l="l" t="t" r="r" b="b"/>
                <a:pathLst>
                  <a:path w="1803800" h="1929186" extrusionOk="0">
                    <a:moveTo>
                      <a:pt x="1220621" y="1816904"/>
                    </a:moveTo>
                    <a:lnTo>
                      <a:pt x="65748" y="853185"/>
                    </a:lnTo>
                    <a:lnTo>
                      <a:pt x="0" y="820572"/>
                    </a:lnTo>
                    <a:cubicBezTo>
                      <a:pt x="59544" y="760353"/>
                      <a:pt x="136402" y="694114"/>
                      <a:pt x="228622" y="638453"/>
                    </a:cubicBezTo>
                    <a:cubicBezTo>
                      <a:pt x="391128" y="540296"/>
                      <a:pt x="560583" y="499997"/>
                      <a:pt x="732287" y="518690"/>
                    </a:cubicBezTo>
                    <a:cubicBezTo>
                      <a:pt x="739748" y="519497"/>
                      <a:pt x="746186" y="519446"/>
                      <a:pt x="749968" y="519405"/>
                    </a:cubicBezTo>
                    <a:lnTo>
                      <a:pt x="751296" y="519395"/>
                    </a:lnTo>
                    <a:cubicBezTo>
                      <a:pt x="779096" y="520213"/>
                      <a:pt x="807714" y="522880"/>
                      <a:pt x="838069" y="525701"/>
                    </a:cubicBezTo>
                    <a:cubicBezTo>
                      <a:pt x="927395" y="534000"/>
                      <a:pt x="1028578" y="543403"/>
                      <a:pt x="1126899" y="502449"/>
                    </a:cubicBezTo>
                    <a:cubicBezTo>
                      <a:pt x="1188017" y="477000"/>
                      <a:pt x="1242697" y="434626"/>
                      <a:pt x="1294208" y="372915"/>
                    </a:cubicBezTo>
                    <a:cubicBezTo>
                      <a:pt x="1336112" y="322692"/>
                      <a:pt x="1369430" y="267900"/>
                      <a:pt x="1401728" y="214907"/>
                    </a:cubicBezTo>
                    <a:lnTo>
                      <a:pt x="1402954" y="212944"/>
                    </a:lnTo>
                    <a:cubicBezTo>
                      <a:pt x="1425030" y="176713"/>
                      <a:pt x="1446391" y="146225"/>
                      <a:pt x="1468569" y="119764"/>
                    </a:cubicBezTo>
                    <a:cubicBezTo>
                      <a:pt x="1512006" y="67660"/>
                      <a:pt x="1556670" y="32747"/>
                      <a:pt x="1605012" y="13022"/>
                    </a:cubicBezTo>
                    <a:cubicBezTo>
                      <a:pt x="1696997" y="-24447"/>
                      <a:pt x="1754129" y="25062"/>
                      <a:pt x="1776921" y="83880"/>
                    </a:cubicBezTo>
                    <a:cubicBezTo>
                      <a:pt x="1803800" y="153185"/>
                      <a:pt x="1768029" y="259386"/>
                      <a:pt x="1718767" y="328456"/>
                    </a:cubicBezTo>
                    <a:cubicBezTo>
                      <a:pt x="1711203" y="339065"/>
                      <a:pt x="1702822" y="349929"/>
                      <a:pt x="1693727" y="360732"/>
                    </a:cubicBezTo>
                    <a:cubicBezTo>
                      <a:pt x="1693727" y="360732"/>
                      <a:pt x="1693727" y="360732"/>
                      <a:pt x="1693727" y="360743"/>
                    </a:cubicBezTo>
                    <a:cubicBezTo>
                      <a:pt x="1654582" y="407665"/>
                      <a:pt x="1607567" y="449783"/>
                      <a:pt x="1557794" y="494375"/>
                    </a:cubicBezTo>
                    <a:cubicBezTo>
                      <a:pt x="1537865" y="512251"/>
                      <a:pt x="1517219" y="530750"/>
                      <a:pt x="1496983" y="549668"/>
                    </a:cubicBezTo>
                    <a:cubicBezTo>
                      <a:pt x="1460291" y="583968"/>
                      <a:pt x="1429936" y="615702"/>
                      <a:pt x="1404078" y="646681"/>
                    </a:cubicBezTo>
                    <a:cubicBezTo>
                      <a:pt x="1343777" y="719021"/>
                      <a:pt x="1305349" y="790340"/>
                      <a:pt x="1286747" y="864704"/>
                    </a:cubicBezTo>
                    <a:cubicBezTo>
                      <a:pt x="1257824" y="980144"/>
                      <a:pt x="1280411" y="1096770"/>
                      <a:pt x="1303407" y="1185484"/>
                    </a:cubicBezTo>
                    <a:cubicBezTo>
                      <a:pt x="1308721" y="1206333"/>
                      <a:pt x="1314547" y="1227122"/>
                      <a:pt x="1320066" y="1247225"/>
                    </a:cubicBezTo>
                    <a:cubicBezTo>
                      <a:pt x="1338769" y="1314711"/>
                      <a:pt x="1356451" y="1378456"/>
                      <a:pt x="1360335" y="1442058"/>
                    </a:cubicBezTo>
                    <a:cubicBezTo>
                      <a:pt x="1361254" y="1457450"/>
                      <a:pt x="1363298" y="1474518"/>
                      <a:pt x="1365445" y="1492578"/>
                    </a:cubicBezTo>
                    <a:cubicBezTo>
                      <a:pt x="1376994" y="1587782"/>
                      <a:pt x="1397435" y="1785517"/>
                      <a:pt x="1298807" y="1904739"/>
                    </a:cubicBezTo>
                    <a:lnTo>
                      <a:pt x="1220621" y="1816904"/>
                    </a:lnTo>
                    <a:close/>
                  </a:path>
                </a:pathLst>
              </a:custGeom>
              <a:solidFill>
                <a:srgbClr val="307DE0">
                  <a:alpha val="58130"/>
                </a:srgbClr>
              </a:solidFill>
              <a:ln>
                <a:noFill/>
              </a:ln>
              <a:effectLst>
                <a:outerShdw blurRad="42863" dist="28575" dir="2046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0"/>
              <p:cNvSpPr/>
              <p:nvPr/>
            </p:nvSpPr>
            <p:spPr>
              <a:xfrm>
                <a:off x="5918355" y="2826860"/>
                <a:ext cx="1596677" cy="1712746"/>
              </a:xfrm>
              <a:custGeom>
                <a:avLst/>
                <a:gdLst/>
                <a:ahLst/>
                <a:cxnLst/>
                <a:rect l="l" t="t" r="r" b="b"/>
                <a:pathLst>
                  <a:path w="1646059" h="1779476" extrusionOk="0">
                    <a:moveTo>
                      <a:pt x="0" y="764977"/>
                    </a:moveTo>
                    <a:cubicBezTo>
                      <a:pt x="440145" y="255047"/>
                      <a:pt x="940642" y="863461"/>
                      <a:pt x="1312667" y="253166"/>
                    </a:cubicBezTo>
                    <a:cubicBezTo>
                      <a:pt x="1353344" y="191496"/>
                      <a:pt x="1384721" y="122998"/>
                      <a:pt x="1434903" y="67920"/>
                    </a:cubicBezTo>
                    <a:cubicBezTo>
                      <a:pt x="1550088" y="-65150"/>
                      <a:pt x="1646059" y="13588"/>
                      <a:pt x="1566952" y="163788"/>
                    </a:cubicBezTo>
                    <a:cubicBezTo>
                      <a:pt x="1530158" y="234350"/>
                      <a:pt x="1467813" y="287855"/>
                      <a:pt x="1409863" y="340490"/>
                    </a:cubicBezTo>
                    <a:cubicBezTo>
                      <a:pt x="1270354" y="459967"/>
                      <a:pt x="1129005" y="596533"/>
                      <a:pt x="1080662" y="779571"/>
                    </a:cubicBezTo>
                    <a:cubicBezTo>
                      <a:pt x="991949" y="1097694"/>
                      <a:pt x="1248380" y="1402284"/>
                      <a:pt x="1137692" y="1714326"/>
                    </a:cubicBezTo>
                    <a:lnTo>
                      <a:pt x="0" y="764977"/>
                    </a:lnTo>
                    <a:close/>
                  </a:path>
                </a:pathLst>
              </a:custGeom>
              <a:solidFill>
                <a:srgbClr val="E7E7E7">
                  <a:alpha val="28130"/>
                </a:srgbClr>
              </a:solidFill>
              <a:ln>
                <a:noFill/>
              </a:ln>
              <a:effectLst>
                <a:outerShdw blurRad="42863" dist="28575" dir="2046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_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31"/>
          <p:cNvGrpSpPr/>
          <p:nvPr/>
        </p:nvGrpSpPr>
        <p:grpSpPr>
          <a:xfrm>
            <a:off x="-1598885" y="-842235"/>
            <a:ext cx="3114051" cy="7065088"/>
            <a:chOff x="-1713760" y="-874135"/>
            <a:chExt cx="3114051" cy="7065088"/>
          </a:xfrm>
        </p:grpSpPr>
        <p:grpSp>
          <p:nvGrpSpPr>
            <p:cNvPr id="400" name="Google Shape;400;p31"/>
            <p:cNvGrpSpPr/>
            <p:nvPr/>
          </p:nvGrpSpPr>
          <p:grpSpPr>
            <a:xfrm rot="-1023751">
              <a:off x="-757170" y="1440958"/>
              <a:ext cx="1511446" cy="4630152"/>
              <a:chOff x="660104" y="206490"/>
              <a:chExt cx="1374282" cy="4209965"/>
            </a:xfrm>
          </p:grpSpPr>
          <p:sp>
            <p:nvSpPr>
              <p:cNvPr id="401" name="Google Shape;401;p31"/>
              <p:cNvSpPr/>
              <p:nvPr/>
            </p:nvSpPr>
            <p:spPr>
              <a:xfrm rot="5400000">
                <a:off x="-656758" y="1649105"/>
                <a:ext cx="4008005" cy="1374282"/>
              </a:xfrm>
              <a:custGeom>
                <a:avLst/>
                <a:gdLst/>
                <a:ahLst/>
                <a:cxnLst/>
                <a:rect l="l" t="t" r="r" b="b"/>
                <a:pathLst>
                  <a:path w="2793035" h="1308840" extrusionOk="0">
                    <a:moveTo>
                      <a:pt x="2793026" y="106827"/>
                    </a:moveTo>
                    <a:cubicBezTo>
                      <a:pt x="2519486" y="85062"/>
                      <a:pt x="2477158" y="-14703"/>
                      <a:pt x="2251987" y="1842"/>
                    </a:cubicBezTo>
                    <a:cubicBezTo>
                      <a:pt x="1984153" y="21521"/>
                      <a:pt x="2024006" y="162348"/>
                      <a:pt x="1756143" y="181655"/>
                    </a:cubicBezTo>
                    <a:cubicBezTo>
                      <a:pt x="1562386" y="195619"/>
                      <a:pt x="1449343" y="65107"/>
                      <a:pt x="1180890" y="73080"/>
                    </a:cubicBezTo>
                    <a:cubicBezTo>
                      <a:pt x="912428" y="81052"/>
                      <a:pt x="915410" y="199229"/>
                      <a:pt x="646957" y="207201"/>
                    </a:cubicBezTo>
                    <a:cubicBezTo>
                      <a:pt x="378505" y="215174"/>
                      <a:pt x="374647" y="103588"/>
                      <a:pt x="106194" y="111561"/>
                    </a:cubicBezTo>
                    <a:lnTo>
                      <a:pt x="0" y="1294137"/>
                    </a:lnTo>
                    <a:lnTo>
                      <a:pt x="2662761" y="1215061"/>
                    </a:lnTo>
                    <a:lnTo>
                      <a:pt x="2793035" y="10682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2034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1"/>
              <p:cNvSpPr/>
              <p:nvPr/>
            </p:nvSpPr>
            <p:spPr>
              <a:xfrm rot="5400000">
                <a:off x="-710601" y="1805478"/>
                <a:ext cx="4008005" cy="1213949"/>
              </a:xfrm>
              <a:custGeom>
                <a:avLst/>
                <a:gdLst/>
                <a:ahLst/>
                <a:cxnLst/>
                <a:rect l="l" t="t" r="r" b="b"/>
                <a:pathLst>
                  <a:path w="2793035" h="1308840" extrusionOk="0">
                    <a:moveTo>
                      <a:pt x="2793026" y="106827"/>
                    </a:moveTo>
                    <a:cubicBezTo>
                      <a:pt x="2519486" y="85062"/>
                      <a:pt x="2477158" y="-14703"/>
                      <a:pt x="2251987" y="1842"/>
                    </a:cubicBezTo>
                    <a:cubicBezTo>
                      <a:pt x="1984153" y="21521"/>
                      <a:pt x="2024006" y="162348"/>
                      <a:pt x="1756143" y="181655"/>
                    </a:cubicBezTo>
                    <a:cubicBezTo>
                      <a:pt x="1562386" y="195619"/>
                      <a:pt x="1449343" y="65107"/>
                      <a:pt x="1180890" y="73080"/>
                    </a:cubicBezTo>
                    <a:cubicBezTo>
                      <a:pt x="912428" y="81052"/>
                      <a:pt x="915410" y="199229"/>
                      <a:pt x="646957" y="207201"/>
                    </a:cubicBezTo>
                    <a:cubicBezTo>
                      <a:pt x="378505" y="215174"/>
                      <a:pt x="374647" y="103588"/>
                      <a:pt x="106194" y="111561"/>
                    </a:cubicBezTo>
                    <a:lnTo>
                      <a:pt x="0" y="1294137"/>
                    </a:lnTo>
                    <a:lnTo>
                      <a:pt x="2662761" y="1215061"/>
                    </a:lnTo>
                    <a:lnTo>
                      <a:pt x="2793035" y="106827"/>
                    </a:lnTo>
                    <a:close/>
                  </a:path>
                </a:pathLst>
              </a:custGeom>
              <a:solidFill>
                <a:srgbClr val="0100A2">
                  <a:alpha val="66880"/>
                </a:srgbClr>
              </a:solidFill>
              <a:ln>
                <a:noFill/>
              </a:ln>
              <a:effectLst>
                <a:outerShdw blurRad="57150" dist="19050" dir="2034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1"/>
              <p:cNvSpPr/>
              <p:nvPr/>
            </p:nvSpPr>
            <p:spPr>
              <a:xfrm rot="5400000">
                <a:off x="-748738" y="1768860"/>
                <a:ext cx="4008005" cy="1053616"/>
              </a:xfrm>
              <a:custGeom>
                <a:avLst/>
                <a:gdLst/>
                <a:ahLst/>
                <a:cxnLst/>
                <a:rect l="l" t="t" r="r" b="b"/>
                <a:pathLst>
                  <a:path w="2793035" h="1308840" extrusionOk="0">
                    <a:moveTo>
                      <a:pt x="2793026" y="106827"/>
                    </a:moveTo>
                    <a:cubicBezTo>
                      <a:pt x="2519486" y="85062"/>
                      <a:pt x="2477158" y="-14703"/>
                      <a:pt x="2251987" y="1842"/>
                    </a:cubicBezTo>
                    <a:cubicBezTo>
                      <a:pt x="1984153" y="21521"/>
                      <a:pt x="2024006" y="162348"/>
                      <a:pt x="1756143" y="181655"/>
                    </a:cubicBezTo>
                    <a:cubicBezTo>
                      <a:pt x="1562386" y="195619"/>
                      <a:pt x="1449343" y="65107"/>
                      <a:pt x="1180890" y="73080"/>
                    </a:cubicBezTo>
                    <a:cubicBezTo>
                      <a:pt x="912428" y="81052"/>
                      <a:pt x="915410" y="199229"/>
                      <a:pt x="646957" y="207201"/>
                    </a:cubicBezTo>
                    <a:cubicBezTo>
                      <a:pt x="378505" y="215174"/>
                      <a:pt x="374647" y="103588"/>
                      <a:pt x="106194" y="111561"/>
                    </a:cubicBezTo>
                    <a:lnTo>
                      <a:pt x="0" y="1294137"/>
                    </a:lnTo>
                    <a:lnTo>
                      <a:pt x="2662761" y="1215061"/>
                    </a:lnTo>
                    <a:lnTo>
                      <a:pt x="2793035" y="106827"/>
                    </a:lnTo>
                    <a:close/>
                  </a:path>
                </a:pathLst>
              </a:custGeom>
              <a:solidFill>
                <a:srgbClr val="005ACD">
                  <a:alpha val="51880"/>
                </a:srgbClr>
              </a:solidFill>
              <a:ln>
                <a:noFill/>
              </a:ln>
              <a:effectLst>
                <a:outerShdw blurRad="57150" dist="19050" dir="2034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1"/>
              <p:cNvSpPr/>
              <p:nvPr/>
            </p:nvSpPr>
            <p:spPr>
              <a:xfrm rot="5400000">
                <a:off x="-761168" y="1962998"/>
                <a:ext cx="4008005" cy="824569"/>
              </a:xfrm>
              <a:custGeom>
                <a:avLst/>
                <a:gdLst/>
                <a:ahLst/>
                <a:cxnLst/>
                <a:rect l="l" t="t" r="r" b="b"/>
                <a:pathLst>
                  <a:path w="2793035" h="1308840" extrusionOk="0">
                    <a:moveTo>
                      <a:pt x="2793026" y="106827"/>
                    </a:moveTo>
                    <a:cubicBezTo>
                      <a:pt x="2519486" y="85062"/>
                      <a:pt x="2477158" y="-14703"/>
                      <a:pt x="2251987" y="1842"/>
                    </a:cubicBezTo>
                    <a:cubicBezTo>
                      <a:pt x="1984153" y="21521"/>
                      <a:pt x="2024006" y="162348"/>
                      <a:pt x="1756143" y="181655"/>
                    </a:cubicBezTo>
                    <a:cubicBezTo>
                      <a:pt x="1562386" y="195619"/>
                      <a:pt x="1449343" y="65107"/>
                      <a:pt x="1180890" y="73080"/>
                    </a:cubicBezTo>
                    <a:cubicBezTo>
                      <a:pt x="912428" y="81052"/>
                      <a:pt x="915410" y="199229"/>
                      <a:pt x="646957" y="207201"/>
                    </a:cubicBezTo>
                    <a:cubicBezTo>
                      <a:pt x="378505" y="215174"/>
                      <a:pt x="374647" y="103588"/>
                      <a:pt x="106194" y="111561"/>
                    </a:cubicBezTo>
                    <a:lnTo>
                      <a:pt x="0" y="1294137"/>
                    </a:lnTo>
                    <a:lnTo>
                      <a:pt x="2662761" y="1215061"/>
                    </a:lnTo>
                    <a:lnTo>
                      <a:pt x="2793035" y="106827"/>
                    </a:lnTo>
                    <a:close/>
                  </a:path>
                </a:pathLst>
              </a:custGeom>
              <a:solidFill>
                <a:srgbClr val="307DE0">
                  <a:alpha val="58130"/>
                </a:srgbClr>
              </a:solidFill>
              <a:ln>
                <a:noFill/>
              </a:ln>
              <a:effectLst>
                <a:outerShdw blurRad="57150" dist="19050" dir="2034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1"/>
              <p:cNvSpPr/>
              <p:nvPr/>
            </p:nvSpPr>
            <p:spPr>
              <a:xfrm rot="5400000">
                <a:off x="-808084" y="1894735"/>
                <a:ext cx="4008005" cy="631515"/>
              </a:xfrm>
              <a:custGeom>
                <a:avLst/>
                <a:gdLst/>
                <a:ahLst/>
                <a:cxnLst/>
                <a:rect l="l" t="t" r="r" b="b"/>
                <a:pathLst>
                  <a:path w="2793035" h="1308840" extrusionOk="0">
                    <a:moveTo>
                      <a:pt x="2793026" y="106827"/>
                    </a:moveTo>
                    <a:cubicBezTo>
                      <a:pt x="2519486" y="85062"/>
                      <a:pt x="2477158" y="-14703"/>
                      <a:pt x="2251987" y="1842"/>
                    </a:cubicBezTo>
                    <a:cubicBezTo>
                      <a:pt x="1984153" y="21521"/>
                      <a:pt x="2024006" y="162348"/>
                      <a:pt x="1756143" y="181655"/>
                    </a:cubicBezTo>
                    <a:cubicBezTo>
                      <a:pt x="1562386" y="195619"/>
                      <a:pt x="1449343" y="65107"/>
                      <a:pt x="1180890" y="73080"/>
                    </a:cubicBezTo>
                    <a:cubicBezTo>
                      <a:pt x="912428" y="81052"/>
                      <a:pt x="915410" y="199229"/>
                      <a:pt x="646957" y="207201"/>
                    </a:cubicBezTo>
                    <a:cubicBezTo>
                      <a:pt x="378505" y="215174"/>
                      <a:pt x="374647" y="103588"/>
                      <a:pt x="106194" y="111561"/>
                    </a:cubicBezTo>
                    <a:lnTo>
                      <a:pt x="0" y="1294137"/>
                    </a:lnTo>
                    <a:lnTo>
                      <a:pt x="2662761" y="1215061"/>
                    </a:lnTo>
                    <a:lnTo>
                      <a:pt x="2793035" y="106827"/>
                    </a:lnTo>
                    <a:close/>
                  </a:path>
                </a:pathLst>
              </a:custGeom>
              <a:solidFill>
                <a:srgbClr val="E7E7E7">
                  <a:alpha val="28130"/>
                </a:srgbClr>
              </a:solidFill>
              <a:ln>
                <a:noFill/>
              </a:ln>
              <a:effectLst>
                <a:outerShdw blurRad="57150" dist="19050" dir="2034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1"/>
            <p:cNvGrpSpPr/>
            <p:nvPr/>
          </p:nvGrpSpPr>
          <p:grpSpPr>
            <a:xfrm rot="-9776249" flipH="1">
              <a:off x="-1067745" y="-754292"/>
              <a:ext cx="1511446" cy="4630152"/>
              <a:chOff x="660104" y="206490"/>
              <a:chExt cx="1374282" cy="4209965"/>
            </a:xfrm>
          </p:grpSpPr>
          <p:sp>
            <p:nvSpPr>
              <p:cNvPr id="407" name="Google Shape;407;p31"/>
              <p:cNvSpPr/>
              <p:nvPr/>
            </p:nvSpPr>
            <p:spPr>
              <a:xfrm rot="5400000">
                <a:off x="-656758" y="1649105"/>
                <a:ext cx="4008005" cy="1374282"/>
              </a:xfrm>
              <a:custGeom>
                <a:avLst/>
                <a:gdLst/>
                <a:ahLst/>
                <a:cxnLst/>
                <a:rect l="l" t="t" r="r" b="b"/>
                <a:pathLst>
                  <a:path w="2793035" h="1308840" extrusionOk="0">
                    <a:moveTo>
                      <a:pt x="2793026" y="106827"/>
                    </a:moveTo>
                    <a:cubicBezTo>
                      <a:pt x="2519486" y="85062"/>
                      <a:pt x="2477158" y="-14703"/>
                      <a:pt x="2251987" y="1842"/>
                    </a:cubicBezTo>
                    <a:cubicBezTo>
                      <a:pt x="1984153" y="21521"/>
                      <a:pt x="2024006" y="162348"/>
                      <a:pt x="1756143" y="181655"/>
                    </a:cubicBezTo>
                    <a:cubicBezTo>
                      <a:pt x="1562386" y="195619"/>
                      <a:pt x="1449343" y="65107"/>
                      <a:pt x="1180890" y="73080"/>
                    </a:cubicBezTo>
                    <a:cubicBezTo>
                      <a:pt x="912428" y="81052"/>
                      <a:pt x="915410" y="199229"/>
                      <a:pt x="646957" y="207201"/>
                    </a:cubicBezTo>
                    <a:cubicBezTo>
                      <a:pt x="378505" y="215174"/>
                      <a:pt x="374647" y="103588"/>
                      <a:pt x="106194" y="111561"/>
                    </a:cubicBezTo>
                    <a:lnTo>
                      <a:pt x="0" y="1294137"/>
                    </a:lnTo>
                    <a:lnTo>
                      <a:pt x="2662761" y="1215061"/>
                    </a:lnTo>
                    <a:lnTo>
                      <a:pt x="2793035" y="10682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2034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1"/>
              <p:cNvSpPr/>
              <p:nvPr/>
            </p:nvSpPr>
            <p:spPr>
              <a:xfrm rot="5400000">
                <a:off x="-710601" y="1805478"/>
                <a:ext cx="4008005" cy="1213949"/>
              </a:xfrm>
              <a:custGeom>
                <a:avLst/>
                <a:gdLst/>
                <a:ahLst/>
                <a:cxnLst/>
                <a:rect l="l" t="t" r="r" b="b"/>
                <a:pathLst>
                  <a:path w="2793035" h="1308840" extrusionOk="0">
                    <a:moveTo>
                      <a:pt x="2793026" y="106827"/>
                    </a:moveTo>
                    <a:cubicBezTo>
                      <a:pt x="2519486" y="85062"/>
                      <a:pt x="2477158" y="-14703"/>
                      <a:pt x="2251987" y="1842"/>
                    </a:cubicBezTo>
                    <a:cubicBezTo>
                      <a:pt x="1984153" y="21521"/>
                      <a:pt x="2024006" y="162348"/>
                      <a:pt x="1756143" y="181655"/>
                    </a:cubicBezTo>
                    <a:cubicBezTo>
                      <a:pt x="1562386" y="195619"/>
                      <a:pt x="1449343" y="65107"/>
                      <a:pt x="1180890" y="73080"/>
                    </a:cubicBezTo>
                    <a:cubicBezTo>
                      <a:pt x="912428" y="81052"/>
                      <a:pt x="915410" y="199229"/>
                      <a:pt x="646957" y="207201"/>
                    </a:cubicBezTo>
                    <a:cubicBezTo>
                      <a:pt x="378505" y="215174"/>
                      <a:pt x="374647" y="103588"/>
                      <a:pt x="106194" y="111561"/>
                    </a:cubicBezTo>
                    <a:lnTo>
                      <a:pt x="0" y="1294137"/>
                    </a:lnTo>
                    <a:lnTo>
                      <a:pt x="2662761" y="1215061"/>
                    </a:lnTo>
                    <a:lnTo>
                      <a:pt x="2793035" y="106827"/>
                    </a:lnTo>
                    <a:close/>
                  </a:path>
                </a:pathLst>
              </a:custGeom>
              <a:solidFill>
                <a:srgbClr val="0100A2">
                  <a:alpha val="66880"/>
                </a:srgbClr>
              </a:solidFill>
              <a:ln>
                <a:noFill/>
              </a:ln>
              <a:effectLst>
                <a:outerShdw blurRad="57150" dist="19050" dir="2034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1"/>
              <p:cNvSpPr/>
              <p:nvPr/>
            </p:nvSpPr>
            <p:spPr>
              <a:xfrm rot="5400000">
                <a:off x="-748738" y="1768860"/>
                <a:ext cx="4008005" cy="1053616"/>
              </a:xfrm>
              <a:custGeom>
                <a:avLst/>
                <a:gdLst/>
                <a:ahLst/>
                <a:cxnLst/>
                <a:rect l="l" t="t" r="r" b="b"/>
                <a:pathLst>
                  <a:path w="2793035" h="1308840" extrusionOk="0">
                    <a:moveTo>
                      <a:pt x="2793026" y="106827"/>
                    </a:moveTo>
                    <a:cubicBezTo>
                      <a:pt x="2519486" y="85062"/>
                      <a:pt x="2477158" y="-14703"/>
                      <a:pt x="2251987" y="1842"/>
                    </a:cubicBezTo>
                    <a:cubicBezTo>
                      <a:pt x="1984153" y="21521"/>
                      <a:pt x="2024006" y="162348"/>
                      <a:pt x="1756143" y="181655"/>
                    </a:cubicBezTo>
                    <a:cubicBezTo>
                      <a:pt x="1562386" y="195619"/>
                      <a:pt x="1449343" y="65107"/>
                      <a:pt x="1180890" y="73080"/>
                    </a:cubicBezTo>
                    <a:cubicBezTo>
                      <a:pt x="912428" y="81052"/>
                      <a:pt x="915410" y="199229"/>
                      <a:pt x="646957" y="207201"/>
                    </a:cubicBezTo>
                    <a:cubicBezTo>
                      <a:pt x="378505" y="215174"/>
                      <a:pt x="374647" y="103588"/>
                      <a:pt x="106194" y="111561"/>
                    </a:cubicBezTo>
                    <a:lnTo>
                      <a:pt x="0" y="1294137"/>
                    </a:lnTo>
                    <a:lnTo>
                      <a:pt x="2662761" y="1215061"/>
                    </a:lnTo>
                    <a:lnTo>
                      <a:pt x="2793035" y="106827"/>
                    </a:lnTo>
                    <a:close/>
                  </a:path>
                </a:pathLst>
              </a:custGeom>
              <a:solidFill>
                <a:srgbClr val="005ACD">
                  <a:alpha val="51880"/>
                </a:srgbClr>
              </a:solidFill>
              <a:ln>
                <a:noFill/>
              </a:ln>
              <a:effectLst>
                <a:outerShdw blurRad="57150" dist="19050" dir="2034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1"/>
              <p:cNvSpPr/>
              <p:nvPr/>
            </p:nvSpPr>
            <p:spPr>
              <a:xfrm rot="5400000">
                <a:off x="-761168" y="1962998"/>
                <a:ext cx="4008005" cy="824569"/>
              </a:xfrm>
              <a:custGeom>
                <a:avLst/>
                <a:gdLst/>
                <a:ahLst/>
                <a:cxnLst/>
                <a:rect l="l" t="t" r="r" b="b"/>
                <a:pathLst>
                  <a:path w="2793035" h="1308840" extrusionOk="0">
                    <a:moveTo>
                      <a:pt x="2793026" y="106827"/>
                    </a:moveTo>
                    <a:cubicBezTo>
                      <a:pt x="2519486" y="85062"/>
                      <a:pt x="2477158" y="-14703"/>
                      <a:pt x="2251987" y="1842"/>
                    </a:cubicBezTo>
                    <a:cubicBezTo>
                      <a:pt x="1984153" y="21521"/>
                      <a:pt x="2024006" y="162348"/>
                      <a:pt x="1756143" y="181655"/>
                    </a:cubicBezTo>
                    <a:cubicBezTo>
                      <a:pt x="1562386" y="195619"/>
                      <a:pt x="1449343" y="65107"/>
                      <a:pt x="1180890" y="73080"/>
                    </a:cubicBezTo>
                    <a:cubicBezTo>
                      <a:pt x="912428" y="81052"/>
                      <a:pt x="915410" y="199229"/>
                      <a:pt x="646957" y="207201"/>
                    </a:cubicBezTo>
                    <a:cubicBezTo>
                      <a:pt x="378505" y="215174"/>
                      <a:pt x="374647" y="103588"/>
                      <a:pt x="106194" y="111561"/>
                    </a:cubicBezTo>
                    <a:lnTo>
                      <a:pt x="0" y="1294137"/>
                    </a:lnTo>
                    <a:lnTo>
                      <a:pt x="2662761" y="1215061"/>
                    </a:lnTo>
                    <a:lnTo>
                      <a:pt x="2793035" y="106827"/>
                    </a:lnTo>
                    <a:close/>
                  </a:path>
                </a:pathLst>
              </a:custGeom>
              <a:solidFill>
                <a:srgbClr val="307DE0">
                  <a:alpha val="58130"/>
                </a:srgbClr>
              </a:solidFill>
              <a:ln>
                <a:noFill/>
              </a:ln>
              <a:effectLst>
                <a:outerShdw blurRad="57150" dist="19050" dir="2034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1"/>
              <p:cNvSpPr/>
              <p:nvPr/>
            </p:nvSpPr>
            <p:spPr>
              <a:xfrm rot="5400000">
                <a:off x="-808084" y="1894735"/>
                <a:ext cx="4008005" cy="631515"/>
              </a:xfrm>
              <a:custGeom>
                <a:avLst/>
                <a:gdLst/>
                <a:ahLst/>
                <a:cxnLst/>
                <a:rect l="l" t="t" r="r" b="b"/>
                <a:pathLst>
                  <a:path w="2793035" h="1308840" extrusionOk="0">
                    <a:moveTo>
                      <a:pt x="2793026" y="106827"/>
                    </a:moveTo>
                    <a:cubicBezTo>
                      <a:pt x="2519486" y="85062"/>
                      <a:pt x="2477158" y="-14703"/>
                      <a:pt x="2251987" y="1842"/>
                    </a:cubicBezTo>
                    <a:cubicBezTo>
                      <a:pt x="1984153" y="21521"/>
                      <a:pt x="2024006" y="162348"/>
                      <a:pt x="1756143" y="181655"/>
                    </a:cubicBezTo>
                    <a:cubicBezTo>
                      <a:pt x="1562386" y="195619"/>
                      <a:pt x="1449343" y="65107"/>
                      <a:pt x="1180890" y="73080"/>
                    </a:cubicBezTo>
                    <a:cubicBezTo>
                      <a:pt x="912428" y="81052"/>
                      <a:pt x="915410" y="199229"/>
                      <a:pt x="646957" y="207201"/>
                    </a:cubicBezTo>
                    <a:cubicBezTo>
                      <a:pt x="378505" y="215174"/>
                      <a:pt x="374647" y="103588"/>
                      <a:pt x="106194" y="111561"/>
                    </a:cubicBezTo>
                    <a:lnTo>
                      <a:pt x="0" y="1294137"/>
                    </a:lnTo>
                    <a:lnTo>
                      <a:pt x="2662761" y="1215061"/>
                    </a:lnTo>
                    <a:lnTo>
                      <a:pt x="2793035" y="106827"/>
                    </a:lnTo>
                    <a:close/>
                  </a:path>
                </a:pathLst>
              </a:custGeom>
              <a:solidFill>
                <a:srgbClr val="E7E7E7">
                  <a:alpha val="28130"/>
                </a:srgbClr>
              </a:solidFill>
              <a:ln>
                <a:noFill/>
              </a:ln>
              <a:effectLst>
                <a:outerShdw blurRad="57150" dist="19050" dir="2034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4275" y="463300"/>
            <a:ext cx="76956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otu"/>
              <a:buNone/>
              <a:defRPr sz="3300" b="1">
                <a:solidFill>
                  <a:schemeClr val="dk1"/>
                </a:solidFill>
                <a:latin typeface="Gotu"/>
                <a:ea typeface="Gotu"/>
                <a:cs typeface="Gotu"/>
                <a:sym typeface="Gotu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otu"/>
              <a:buNone/>
              <a:defRPr sz="3300" b="1">
                <a:solidFill>
                  <a:schemeClr val="dk1"/>
                </a:solidFill>
                <a:latin typeface="Gotu"/>
                <a:ea typeface="Gotu"/>
                <a:cs typeface="Gotu"/>
                <a:sym typeface="Gotu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otu"/>
              <a:buNone/>
              <a:defRPr sz="3300" b="1">
                <a:solidFill>
                  <a:schemeClr val="dk1"/>
                </a:solidFill>
                <a:latin typeface="Gotu"/>
                <a:ea typeface="Gotu"/>
                <a:cs typeface="Gotu"/>
                <a:sym typeface="Gotu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otu"/>
              <a:buNone/>
              <a:defRPr sz="3300" b="1">
                <a:solidFill>
                  <a:schemeClr val="dk1"/>
                </a:solidFill>
                <a:latin typeface="Gotu"/>
                <a:ea typeface="Gotu"/>
                <a:cs typeface="Gotu"/>
                <a:sym typeface="Gotu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otu"/>
              <a:buNone/>
              <a:defRPr sz="3300" b="1">
                <a:solidFill>
                  <a:schemeClr val="dk1"/>
                </a:solidFill>
                <a:latin typeface="Gotu"/>
                <a:ea typeface="Gotu"/>
                <a:cs typeface="Gotu"/>
                <a:sym typeface="Gotu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otu"/>
              <a:buNone/>
              <a:defRPr sz="3300" b="1">
                <a:solidFill>
                  <a:schemeClr val="dk1"/>
                </a:solidFill>
                <a:latin typeface="Gotu"/>
                <a:ea typeface="Gotu"/>
                <a:cs typeface="Gotu"/>
                <a:sym typeface="Gotu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otu"/>
              <a:buNone/>
              <a:defRPr sz="3300" b="1">
                <a:solidFill>
                  <a:schemeClr val="dk1"/>
                </a:solidFill>
                <a:latin typeface="Gotu"/>
                <a:ea typeface="Gotu"/>
                <a:cs typeface="Gotu"/>
                <a:sym typeface="Gotu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otu"/>
              <a:buNone/>
              <a:defRPr sz="3300" b="1">
                <a:solidFill>
                  <a:schemeClr val="dk1"/>
                </a:solidFill>
                <a:latin typeface="Gotu"/>
                <a:ea typeface="Gotu"/>
                <a:cs typeface="Gotu"/>
                <a:sym typeface="Gotu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otu"/>
              <a:buNone/>
              <a:defRPr sz="3300" b="1">
                <a:solidFill>
                  <a:schemeClr val="dk1"/>
                </a:solidFill>
                <a:latin typeface="Gotu"/>
                <a:ea typeface="Gotu"/>
                <a:cs typeface="Gotu"/>
                <a:sym typeface="Gotu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4275" y="1230743"/>
            <a:ext cx="7695600" cy="3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exend"/>
              <a:buChar char="●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8" r:id="rId3"/>
    <p:sldLayoutId id="2147483659" r:id="rId4"/>
    <p:sldLayoutId id="2147483676" r:id="rId5"/>
    <p:sldLayoutId id="214748367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나눔스퀘어 Bold" panose="020B0600000101010101" pitchFamily="50" charset="-127"/>
          <a:ea typeface="나눔스퀘어 Bold" panose="020B0600000101010101" pitchFamily="50" charset="-12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204D3F92-82BC-EC22-5628-14D2381869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/>
              <a:t>해외</a:t>
            </a:r>
            <a:r>
              <a:rPr lang="en-US" altLang="ko-KR" dirty="0"/>
              <a:t> </a:t>
            </a:r>
            <a:r>
              <a:rPr lang="ko-KR" altLang="en-US" dirty="0" err="1"/>
              <a:t>버그바운티</a:t>
            </a:r>
            <a:r>
              <a:rPr lang="ko-KR" altLang="en-US" dirty="0"/>
              <a:t> 플랫폼 </a:t>
            </a:r>
            <a:r>
              <a:rPr lang="ko-KR" altLang="en-US" dirty="0" err="1"/>
              <a:t>도전기</a:t>
            </a:r>
            <a:endParaRPr lang="ko-KR" altLang="en-US" dirty="0"/>
          </a:p>
        </p:txBody>
      </p:sp>
      <p:sp>
        <p:nvSpPr>
          <p:cNvPr id="7" name="부제목 6">
            <a:extLst>
              <a:ext uri="{FF2B5EF4-FFF2-40B4-BE49-F238E27FC236}">
                <a16:creationId xmlns:a16="http://schemas.microsoft.com/office/drawing/2014/main" id="{9B787E27-FB4F-4600-75E4-A3F6F23DB5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o-KR" altLang="en-US" dirty="0"/>
              <a:t>양윤모</a:t>
            </a:r>
          </a:p>
        </p:txBody>
      </p:sp>
    </p:spTree>
    <p:extLst>
      <p:ext uri="{BB962C8B-B14F-4D97-AF65-F5344CB8AC3E}">
        <p14:creationId xmlns:p14="http://schemas.microsoft.com/office/powerpoint/2010/main" val="3106682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4F081-0CF1-E252-A0E7-4E8AB1B55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15786BC-B0AA-5865-F43D-9E70C5AA6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타겟 선정하기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135628B-0CBC-732D-5829-4A530643A7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타겟 세부</a:t>
            </a:r>
          </a:p>
        </p:txBody>
      </p:sp>
      <p:sp>
        <p:nvSpPr>
          <p:cNvPr id="6" name="텍스트 개체 틀 4">
            <a:extLst>
              <a:ext uri="{FF2B5EF4-FFF2-40B4-BE49-F238E27FC236}">
                <a16:creationId xmlns:a16="http://schemas.microsoft.com/office/drawing/2014/main" id="{FF3CC749-AAF9-CF3D-6229-5A21E2275FA5}"/>
              </a:ext>
            </a:extLst>
          </p:cNvPr>
          <p:cNvSpPr txBox="1">
            <a:spLocks/>
          </p:cNvSpPr>
          <p:nvPr/>
        </p:nvSpPr>
        <p:spPr>
          <a:xfrm>
            <a:off x="6122100" y="4680200"/>
            <a:ext cx="3021900" cy="38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exend"/>
              <a:buNone/>
              <a:defRPr sz="16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Lexend"/>
                <a:sym typeface="Lexen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r>
              <a:rPr lang="en-US" altLang="ko-KR" dirty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※ </a:t>
            </a:r>
            <a:r>
              <a:rPr lang="ko-KR" altLang="en-US" dirty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실제 제보한 타겟과 관련 없음</a:t>
            </a:r>
          </a:p>
        </p:txBody>
      </p:sp>
      <p:pic>
        <p:nvPicPr>
          <p:cNvPr id="4" name="그림 3" descr="텍스트, 스크린샷, 번호, 소프트웨어이(가) 표시된 사진&#10;&#10;자동 생성된 설명">
            <a:extLst>
              <a:ext uri="{FF2B5EF4-FFF2-40B4-BE49-F238E27FC236}">
                <a16:creationId xmlns:a16="http://schemas.microsoft.com/office/drawing/2014/main" id="{D4365C9F-17C7-2121-A276-4DE8C9F0E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758949"/>
            <a:ext cx="4197350" cy="314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46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27D03-67B8-5E4E-1DB2-39CE418AA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098FFFC-5164-C233-3E01-923EFEB3C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타겟 선정하기</a:t>
            </a:r>
          </a:p>
        </p:txBody>
      </p:sp>
      <p:sp>
        <p:nvSpPr>
          <p:cNvPr id="11" name="부제목 10">
            <a:extLst>
              <a:ext uri="{FF2B5EF4-FFF2-40B4-BE49-F238E27FC236}">
                <a16:creationId xmlns:a16="http://schemas.microsoft.com/office/drawing/2014/main" id="{361B338E-3740-DFA8-7CC5-91EE6C596E8D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715875" y="1737003"/>
            <a:ext cx="4164074" cy="2157600"/>
          </a:xfrm>
        </p:spPr>
        <p:txBody>
          <a:bodyPr/>
          <a:lstStyle/>
          <a:p>
            <a:r>
              <a:rPr lang="ko-KR" altLang="en-US" dirty="0"/>
              <a:t>제보일부터 </a:t>
            </a:r>
            <a:r>
              <a:rPr lang="ko-KR" altLang="en-US" dirty="0" err="1"/>
              <a:t>바운티</a:t>
            </a:r>
            <a:r>
              <a:rPr lang="ko-KR" altLang="en-US" dirty="0"/>
              <a:t> 지급</a:t>
            </a:r>
            <a:r>
              <a:rPr lang="en-US" altLang="ko-KR" dirty="0"/>
              <a:t>, </a:t>
            </a:r>
            <a:r>
              <a:rPr lang="ko-KR" altLang="en-US" dirty="0"/>
              <a:t>패치일까지 걸리는 시간</a:t>
            </a:r>
            <a:endParaRPr lang="en-US" altLang="ko-KR" dirty="0"/>
          </a:p>
          <a:p>
            <a:r>
              <a:rPr lang="ko-KR" altLang="en-US" dirty="0"/>
              <a:t>영업일</a:t>
            </a:r>
            <a:r>
              <a:rPr lang="en-US" altLang="ko-KR" dirty="0"/>
              <a:t> </a:t>
            </a:r>
            <a:r>
              <a:rPr lang="ko-KR" altLang="en-US" dirty="0"/>
              <a:t>기준</a:t>
            </a:r>
            <a:endParaRPr lang="en-US" altLang="ko-KR" dirty="0"/>
          </a:p>
          <a:p>
            <a:r>
              <a:rPr lang="ko-KR" altLang="en-US" dirty="0"/>
              <a:t>공휴일도 영업일에 포함</a:t>
            </a:r>
            <a:endParaRPr lang="en-US" altLang="ko-KR" dirty="0"/>
          </a:p>
          <a:p>
            <a:r>
              <a:rPr lang="en-US" altLang="ko-KR" dirty="0"/>
              <a:t>response </a:t>
            </a:r>
            <a:r>
              <a:rPr lang="en-US" altLang="ko-KR" dirty="0" err="1"/>
              <a:t>effeiciency</a:t>
            </a:r>
            <a:r>
              <a:rPr lang="en-US" altLang="ko-KR" dirty="0"/>
              <a:t> : </a:t>
            </a:r>
            <a:r>
              <a:rPr lang="ko-KR" altLang="en-US" dirty="0"/>
              <a:t>응답까지 </a:t>
            </a:r>
            <a:r>
              <a:rPr lang="en-US" altLang="ko-KR" dirty="0"/>
              <a:t>5</a:t>
            </a:r>
            <a:r>
              <a:rPr lang="ko-KR" altLang="en-US" dirty="0"/>
              <a:t>영업일 </a:t>
            </a:r>
            <a:r>
              <a:rPr lang="en-US" altLang="ko-KR" dirty="0"/>
              <a:t>&amp;&amp; </a:t>
            </a:r>
            <a:r>
              <a:rPr lang="ko-KR" altLang="en-US" dirty="0"/>
              <a:t>검증까지 </a:t>
            </a:r>
            <a:r>
              <a:rPr lang="en-US" altLang="ko-KR" dirty="0"/>
              <a:t>10</a:t>
            </a:r>
            <a:r>
              <a:rPr lang="ko-KR" altLang="en-US" dirty="0"/>
              <a:t>영업일 이내일 확률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C5B2CCD-691A-2740-A0D1-DCCCDA3753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타겟 세부 </a:t>
            </a:r>
            <a:r>
              <a:rPr lang="en-US" altLang="ko-KR" dirty="0"/>
              <a:t>– </a:t>
            </a:r>
            <a:r>
              <a:rPr lang="ko-KR" altLang="en-US" dirty="0"/>
              <a:t>평균 소요 시간</a:t>
            </a:r>
          </a:p>
        </p:txBody>
      </p:sp>
      <p:sp>
        <p:nvSpPr>
          <p:cNvPr id="6" name="텍스트 개체 틀 4">
            <a:extLst>
              <a:ext uri="{FF2B5EF4-FFF2-40B4-BE49-F238E27FC236}">
                <a16:creationId xmlns:a16="http://schemas.microsoft.com/office/drawing/2014/main" id="{46D3C15F-8A06-2F2B-4188-855DF064A4CC}"/>
              </a:ext>
            </a:extLst>
          </p:cNvPr>
          <p:cNvSpPr txBox="1">
            <a:spLocks/>
          </p:cNvSpPr>
          <p:nvPr/>
        </p:nvSpPr>
        <p:spPr>
          <a:xfrm>
            <a:off x="6122100" y="4680200"/>
            <a:ext cx="3021900" cy="38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exend"/>
              <a:buNone/>
              <a:defRPr sz="16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Lexend"/>
                <a:sym typeface="Lexen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r>
              <a:rPr lang="en-US" altLang="ko-KR" dirty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※ </a:t>
            </a:r>
            <a:r>
              <a:rPr lang="ko-KR" altLang="en-US" dirty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실제 제보한 타겟과 관련 없음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8FC0A64-C5EE-A4C7-80CE-C510397383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9"/>
          <a:stretch/>
        </p:blipFill>
        <p:spPr>
          <a:xfrm>
            <a:off x="997527" y="2256302"/>
            <a:ext cx="3402029" cy="55950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8442530-D2E5-89DC-E83C-32B4DE62AC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9"/>
          <a:stretch/>
        </p:blipFill>
        <p:spPr>
          <a:xfrm>
            <a:off x="997527" y="2994138"/>
            <a:ext cx="3402028" cy="55950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EBD7A73-4907-48B9-C42F-7CCA14558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802" y="3822678"/>
            <a:ext cx="1981477" cy="30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52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738F8-304A-E850-00F6-8ABEC9792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텍스트, 스크린샷, 폰트, 운영 체제이(가) 표시된 사진&#10;&#10;자동 생성된 설명">
            <a:extLst>
              <a:ext uri="{FF2B5EF4-FFF2-40B4-BE49-F238E27FC236}">
                <a16:creationId xmlns:a16="http://schemas.microsoft.com/office/drawing/2014/main" id="{931C89CB-2411-6E60-A1CF-9F13F3970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341" y="2037321"/>
            <a:ext cx="1166734" cy="1719398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4A51BD6E-576C-4E06-C1C9-B7C327CD2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타겟 선정하기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0B63184-8E42-32BA-11E7-DDF35C699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타겟 세부 </a:t>
            </a:r>
            <a:r>
              <a:rPr lang="en-US" altLang="ko-KR" dirty="0"/>
              <a:t>– </a:t>
            </a:r>
            <a:r>
              <a:rPr lang="ko-KR" altLang="en-US" dirty="0"/>
              <a:t>지급 금액</a:t>
            </a:r>
          </a:p>
        </p:txBody>
      </p:sp>
      <p:sp>
        <p:nvSpPr>
          <p:cNvPr id="6" name="텍스트 개체 틀 4">
            <a:extLst>
              <a:ext uri="{FF2B5EF4-FFF2-40B4-BE49-F238E27FC236}">
                <a16:creationId xmlns:a16="http://schemas.microsoft.com/office/drawing/2014/main" id="{AC265AB9-6784-CF79-3AA9-021D3AC090A3}"/>
              </a:ext>
            </a:extLst>
          </p:cNvPr>
          <p:cNvSpPr txBox="1">
            <a:spLocks/>
          </p:cNvSpPr>
          <p:nvPr/>
        </p:nvSpPr>
        <p:spPr>
          <a:xfrm>
            <a:off x="6122100" y="4680200"/>
            <a:ext cx="3021900" cy="38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exend"/>
              <a:buNone/>
              <a:defRPr sz="16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Lexend"/>
                <a:sym typeface="Lexen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r>
              <a:rPr lang="en-US" altLang="ko-KR" dirty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※ </a:t>
            </a:r>
            <a:r>
              <a:rPr lang="ko-KR" altLang="en-US" dirty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실제 제보한 타겟과 관련 없음</a:t>
            </a:r>
          </a:p>
        </p:txBody>
      </p:sp>
      <p:pic>
        <p:nvPicPr>
          <p:cNvPr id="4" name="그림 3" descr="텍스트, 스크린샷, 번호, 소프트웨어이(가) 표시된 사진&#10;&#10;자동 생성된 설명">
            <a:extLst>
              <a:ext uri="{FF2B5EF4-FFF2-40B4-BE49-F238E27FC236}">
                <a16:creationId xmlns:a16="http://schemas.microsoft.com/office/drawing/2014/main" id="{837F0078-1C66-D5F1-7A3B-847ADC3AFC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699" r="22788" b="11665"/>
          <a:stretch/>
        </p:blipFill>
        <p:spPr>
          <a:xfrm>
            <a:off x="822325" y="2276471"/>
            <a:ext cx="3639528" cy="1719398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4764819A-8D4F-CAD6-8CAD-1C243082BBFB}"/>
              </a:ext>
            </a:extLst>
          </p:cNvPr>
          <p:cNvSpPr/>
          <p:nvPr/>
        </p:nvSpPr>
        <p:spPr>
          <a:xfrm>
            <a:off x="889475" y="2724851"/>
            <a:ext cx="3433143" cy="1069665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51BA13E4-08D2-B8E7-7FDD-D26E83A53441}"/>
              </a:ext>
            </a:extLst>
          </p:cNvPr>
          <p:cNvCxnSpPr>
            <a:cxnSpLocks/>
            <a:stCxn id="7" idx="3"/>
            <a:endCxn id="12" idx="1"/>
          </p:cNvCxnSpPr>
          <p:nvPr/>
        </p:nvCxnSpPr>
        <p:spPr>
          <a:xfrm flipV="1">
            <a:off x="4322618" y="3259683"/>
            <a:ext cx="924180" cy="1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4125F102-1773-4E05-3D42-610C159D603B}"/>
              </a:ext>
            </a:extLst>
          </p:cNvPr>
          <p:cNvSpPr/>
          <p:nvPr/>
        </p:nvSpPr>
        <p:spPr>
          <a:xfrm>
            <a:off x="5246798" y="3205895"/>
            <a:ext cx="423347" cy="107576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16339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4D0E8-5210-65E3-9E94-7C653A6C1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F139E81-4C04-8D9E-6876-C38E59D91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타겟 선정하기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BF6437A-ED9A-0A32-367B-643472412D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타겟 세부 </a:t>
            </a:r>
            <a:r>
              <a:rPr lang="en-US" altLang="ko-KR" dirty="0"/>
              <a:t>- Overview</a:t>
            </a:r>
            <a:endParaRPr lang="ko-KR" altLang="en-US" dirty="0"/>
          </a:p>
        </p:txBody>
      </p:sp>
      <p:sp>
        <p:nvSpPr>
          <p:cNvPr id="6" name="텍스트 개체 틀 4">
            <a:extLst>
              <a:ext uri="{FF2B5EF4-FFF2-40B4-BE49-F238E27FC236}">
                <a16:creationId xmlns:a16="http://schemas.microsoft.com/office/drawing/2014/main" id="{513AD569-8B2B-3511-9A52-5CB5EA26E7CD}"/>
              </a:ext>
            </a:extLst>
          </p:cNvPr>
          <p:cNvSpPr txBox="1">
            <a:spLocks/>
          </p:cNvSpPr>
          <p:nvPr/>
        </p:nvSpPr>
        <p:spPr>
          <a:xfrm>
            <a:off x="6122100" y="4680200"/>
            <a:ext cx="3021900" cy="38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exend"/>
              <a:buNone/>
              <a:defRPr sz="16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Lexend"/>
                <a:sym typeface="Lexen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r>
              <a:rPr lang="en-US" altLang="ko-KR" dirty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※ </a:t>
            </a:r>
            <a:r>
              <a:rPr lang="ko-KR" altLang="en-US" dirty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실제 제보한 타겟과 관련 없음</a:t>
            </a:r>
          </a:p>
        </p:txBody>
      </p:sp>
      <p:pic>
        <p:nvPicPr>
          <p:cNvPr id="7" name="그림 6" descr="텍스트, 스크린샷, 번호, 문서이(가) 표시된 사진&#10;&#10;자동 생성된 설명">
            <a:extLst>
              <a:ext uri="{FF2B5EF4-FFF2-40B4-BE49-F238E27FC236}">
                <a16:creationId xmlns:a16="http://schemas.microsoft.com/office/drawing/2014/main" id="{F6F1C7AC-5CBC-8AEB-BECB-38878BB83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28" y="1699763"/>
            <a:ext cx="4073947" cy="3265938"/>
          </a:xfrm>
          <a:prstGeom prst="rect">
            <a:avLst/>
          </a:prstGeom>
        </p:spPr>
      </p:pic>
      <p:sp>
        <p:nvSpPr>
          <p:cNvPr id="8" name="부제목 10">
            <a:extLst>
              <a:ext uri="{FF2B5EF4-FFF2-40B4-BE49-F238E27FC236}">
                <a16:creationId xmlns:a16="http://schemas.microsoft.com/office/drawing/2014/main" id="{E088D0D1-4472-F1D8-0B0A-DD471B973F86}"/>
              </a:ext>
            </a:extLst>
          </p:cNvPr>
          <p:cNvSpPr txBox="1">
            <a:spLocks/>
          </p:cNvSpPr>
          <p:nvPr/>
        </p:nvSpPr>
        <p:spPr>
          <a:xfrm>
            <a:off x="4715875" y="1737003"/>
            <a:ext cx="4164074" cy="21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나눔스퀘어" panose="020B0600000101010101" pitchFamily="50" charset="-127"/>
              <a:buChar char="≫"/>
              <a:defRPr sz="1400" b="0" i="0" u="none" strike="noStrike" cap="none">
                <a:solidFill>
                  <a:schemeClr val="dk1"/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  <a:cs typeface="Lexend"/>
                <a:sym typeface="Lexen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r>
              <a:rPr lang="ko-KR" altLang="en-US" dirty="0" err="1"/>
              <a:t>바운티</a:t>
            </a:r>
            <a:r>
              <a:rPr lang="ko-KR" altLang="en-US" dirty="0"/>
              <a:t> 진행에 필요한 모든 내용 포함</a:t>
            </a:r>
            <a:endParaRPr lang="en-US" altLang="ko-KR" dirty="0"/>
          </a:p>
          <a:p>
            <a:r>
              <a:rPr lang="ko-KR" altLang="en-US" dirty="0"/>
              <a:t>분석 시작 전 꼭 읽어보는 항목</a:t>
            </a:r>
            <a:endParaRPr lang="en-US" altLang="ko-KR" dirty="0"/>
          </a:p>
          <a:p>
            <a:pPr marL="781050" lvl="1" indent="-171450">
              <a:buFont typeface="Wingdings" panose="05000000000000000000" pitchFamily="2" charset="2"/>
              <a:buChar char="ü"/>
            </a:pPr>
            <a:r>
              <a:rPr lang="en-US" altLang="ko-KR" dirty="0"/>
              <a:t>Program Rules</a:t>
            </a:r>
          </a:p>
          <a:p>
            <a:pPr marL="781050" lvl="1" indent="-171450">
              <a:buFont typeface="Wingdings" panose="05000000000000000000" pitchFamily="2" charset="2"/>
              <a:buChar char="ü"/>
            </a:pPr>
            <a:r>
              <a:rPr lang="en-US" altLang="ko-KR" dirty="0"/>
              <a:t>Out of Scope Vulnerabilities</a:t>
            </a:r>
          </a:p>
          <a:p>
            <a:pPr marL="781050" lvl="1" indent="-171450">
              <a:buFont typeface="Wingdings" panose="05000000000000000000" pitchFamily="2" charset="2"/>
              <a:buChar char="ü"/>
            </a:pPr>
            <a:r>
              <a:rPr lang="en-US" altLang="ko-KR" dirty="0"/>
              <a:t>Test Plan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6091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46769-54D8-85D1-848D-D31B67C47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F54370D-F980-6000-0E4C-CB2B53F12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타겟 선정하기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CB2D5F0-9353-20C4-7317-A47ED0284B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타겟 세부 </a:t>
            </a:r>
            <a:r>
              <a:rPr lang="en-US" altLang="ko-KR" dirty="0"/>
              <a:t>– </a:t>
            </a:r>
            <a:r>
              <a:rPr lang="ko-KR" altLang="en-US" dirty="0"/>
              <a:t>테스트 </a:t>
            </a:r>
            <a:r>
              <a:rPr lang="ko-KR" altLang="en-US" dirty="0" err="1"/>
              <a:t>에셋</a:t>
            </a:r>
            <a:r>
              <a:rPr lang="ko-KR" altLang="en-US" dirty="0"/>
              <a:t> 최종 선정</a:t>
            </a:r>
          </a:p>
        </p:txBody>
      </p:sp>
      <p:sp>
        <p:nvSpPr>
          <p:cNvPr id="6" name="텍스트 개체 틀 4">
            <a:extLst>
              <a:ext uri="{FF2B5EF4-FFF2-40B4-BE49-F238E27FC236}">
                <a16:creationId xmlns:a16="http://schemas.microsoft.com/office/drawing/2014/main" id="{CC55D90A-9AA3-D333-58DC-D79F05C9CACC}"/>
              </a:ext>
            </a:extLst>
          </p:cNvPr>
          <p:cNvSpPr txBox="1">
            <a:spLocks/>
          </p:cNvSpPr>
          <p:nvPr/>
        </p:nvSpPr>
        <p:spPr>
          <a:xfrm>
            <a:off x="6122100" y="4680200"/>
            <a:ext cx="3021900" cy="38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exend"/>
              <a:buNone/>
              <a:defRPr sz="16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Lexend"/>
                <a:sym typeface="Lexen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r>
              <a:rPr lang="en-US" altLang="ko-KR" dirty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※ </a:t>
            </a:r>
            <a:r>
              <a:rPr lang="ko-KR" altLang="en-US" dirty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실제 제보한 타겟과 관련 없음</a:t>
            </a:r>
          </a:p>
        </p:txBody>
      </p:sp>
      <p:sp>
        <p:nvSpPr>
          <p:cNvPr id="8" name="부제목 10">
            <a:extLst>
              <a:ext uri="{FF2B5EF4-FFF2-40B4-BE49-F238E27FC236}">
                <a16:creationId xmlns:a16="http://schemas.microsoft.com/office/drawing/2014/main" id="{EF8EC7B6-4738-6081-4138-F51FA3D2CB05}"/>
              </a:ext>
            </a:extLst>
          </p:cNvPr>
          <p:cNvSpPr txBox="1">
            <a:spLocks/>
          </p:cNvSpPr>
          <p:nvPr/>
        </p:nvSpPr>
        <p:spPr>
          <a:xfrm>
            <a:off x="4715875" y="1737003"/>
            <a:ext cx="4164074" cy="21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나눔스퀘어" panose="020B0600000101010101" pitchFamily="50" charset="-127"/>
              <a:buChar char="≫"/>
              <a:defRPr sz="1400" b="0" i="0" u="none" strike="noStrike" cap="none">
                <a:solidFill>
                  <a:schemeClr val="dk1"/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  <a:cs typeface="Lexend"/>
                <a:sym typeface="Lexen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r>
              <a:rPr lang="ko-KR" altLang="en-US" dirty="0"/>
              <a:t>세부</a:t>
            </a:r>
            <a:r>
              <a:rPr lang="en-US" altLang="ko-KR" dirty="0"/>
              <a:t> scope </a:t>
            </a:r>
            <a:r>
              <a:rPr lang="ko-KR" altLang="en-US" dirty="0"/>
              <a:t>확인 가능</a:t>
            </a:r>
            <a:endParaRPr lang="en-US" altLang="ko-KR" dirty="0"/>
          </a:p>
          <a:p>
            <a:r>
              <a:rPr lang="en-US" altLang="ko-KR" dirty="0"/>
              <a:t>Asset name, Coverage </a:t>
            </a:r>
            <a:r>
              <a:rPr lang="ko-KR" altLang="en-US" dirty="0"/>
              <a:t>최신화 안된 경우 존재</a:t>
            </a:r>
          </a:p>
        </p:txBody>
      </p:sp>
      <p:pic>
        <p:nvPicPr>
          <p:cNvPr id="4" name="그림 3" descr="텍스트, 스크린샷, 폰트, 번호이(가) 표시된 사진&#10;&#10;자동 생성된 설명">
            <a:extLst>
              <a:ext uri="{FF2B5EF4-FFF2-40B4-BE49-F238E27FC236}">
                <a16:creationId xmlns:a16="http://schemas.microsoft.com/office/drawing/2014/main" id="{093CB582-28CE-6AD7-4571-F95ED4000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36" y="1817500"/>
            <a:ext cx="4093434" cy="21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97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D360CE6-EC09-394E-A438-9EF1F9091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취약점 탐색</a:t>
            </a:r>
          </a:p>
        </p:txBody>
      </p:sp>
      <p:sp>
        <p:nvSpPr>
          <p:cNvPr id="5" name="부제목 4">
            <a:extLst>
              <a:ext uri="{FF2B5EF4-FFF2-40B4-BE49-F238E27FC236}">
                <a16:creationId xmlns:a16="http://schemas.microsoft.com/office/drawing/2014/main" id="{57CD0C80-6184-DD7C-D266-CB6D1B72C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024" y="1737003"/>
            <a:ext cx="7269659" cy="2157600"/>
          </a:xfrm>
        </p:spPr>
        <p:txBody>
          <a:bodyPr anchor="t"/>
          <a:lstStyle/>
          <a:p>
            <a:r>
              <a:rPr lang="ko-KR" altLang="en-US" dirty="0"/>
              <a:t>주어진 권한보다 더 높은 권한을 획득할 수 있는 공격</a:t>
            </a:r>
            <a:endParaRPr lang="en-US" altLang="ko-KR" dirty="0"/>
          </a:p>
          <a:p>
            <a:r>
              <a:rPr lang="ko-KR" altLang="en-US" dirty="0"/>
              <a:t>시스템에</a:t>
            </a:r>
            <a:r>
              <a:rPr lang="en-US" altLang="ko-KR" dirty="0"/>
              <a:t> </a:t>
            </a:r>
            <a:r>
              <a:rPr lang="ko-KR" altLang="en-US" dirty="0"/>
              <a:t>대한 접근 권한 보유 가정</a:t>
            </a:r>
            <a:endParaRPr lang="en-US" altLang="ko-KR" dirty="0"/>
          </a:p>
          <a:p>
            <a:r>
              <a:rPr lang="ko-KR" altLang="en-US" dirty="0"/>
              <a:t>원격 코드 실행에 비해 공격 표면 ▲ </a:t>
            </a:r>
            <a:r>
              <a:rPr lang="en-US" altLang="ko-KR" dirty="0"/>
              <a:t>&amp; </a:t>
            </a:r>
            <a:r>
              <a:rPr lang="ko-KR" altLang="en-US" dirty="0"/>
              <a:t>파급력 ▼</a:t>
            </a:r>
            <a:endParaRPr lang="en-US" altLang="ko-KR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6249C028-2587-C92D-874A-ACD0694AAC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로컬 권한 상승</a:t>
            </a:r>
          </a:p>
        </p:txBody>
      </p:sp>
    </p:spTree>
    <p:extLst>
      <p:ext uri="{BB962C8B-B14F-4D97-AF65-F5344CB8AC3E}">
        <p14:creationId xmlns:p14="http://schemas.microsoft.com/office/powerpoint/2010/main" val="3614827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C5E68DE-B730-06DC-935F-4EB13E338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취약점 탐색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0F77618-D901-A424-F38C-B8767CE9E0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윈도우 권한 체계 </a:t>
            </a:r>
            <a:r>
              <a:rPr lang="en-US" altLang="ko-KR" dirty="0"/>
              <a:t>vs </a:t>
            </a:r>
            <a:r>
              <a:rPr lang="ko-KR" altLang="en-US" dirty="0"/>
              <a:t>리눅스</a:t>
            </a:r>
          </a:p>
        </p:txBody>
      </p:sp>
      <p:graphicFrame>
        <p:nvGraphicFramePr>
          <p:cNvPr id="18" name="표 17">
            <a:extLst>
              <a:ext uri="{FF2B5EF4-FFF2-40B4-BE49-F238E27FC236}">
                <a16:creationId xmlns:a16="http://schemas.microsoft.com/office/drawing/2014/main" id="{62090628-649F-F304-44E6-09674CD100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489350"/>
              </p:ext>
            </p:extLst>
          </p:nvPr>
        </p:nvGraphicFramePr>
        <p:xfrm>
          <a:off x="1612372" y="2002930"/>
          <a:ext cx="5919255" cy="1766426"/>
        </p:xfrm>
        <a:graphic>
          <a:graphicData uri="http://schemas.openxmlformats.org/drawingml/2006/table">
            <a:tbl>
              <a:tblPr firstRow="1" bandRow="1">
                <a:tableStyleId>{0940351F-D403-472F-A764-752886E89093}</a:tableStyleId>
              </a:tblPr>
              <a:tblGrid>
                <a:gridCol w="1418694">
                  <a:extLst>
                    <a:ext uri="{9D8B030D-6E8A-4147-A177-3AD203B41FA5}">
                      <a16:colId xmlns:a16="http://schemas.microsoft.com/office/drawing/2014/main" val="3384695035"/>
                    </a:ext>
                  </a:extLst>
                </a:gridCol>
                <a:gridCol w="2527476">
                  <a:extLst>
                    <a:ext uri="{9D8B030D-6E8A-4147-A177-3AD203B41FA5}">
                      <a16:colId xmlns:a16="http://schemas.microsoft.com/office/drawing/2014/main" val="284238502"/>
                    </a:ext>
                  </a:extLst>
                </a:gridCol>
                <a:gridCol w="1973085">
                  <a:extLst>
                    <a:ext uri="{9D8B030D-6E8A-4147-A177-3AD203B41FA5}">
                      <a16:colId xmlns:a16="http://schemas.microsoft.com/office/drawing/2014/main" val="4273771704"/>
                    </a:ext>
                  </a:extLst>
                </a:gridCol>
              </a:tblGrid>
              <a:tr h="282916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accent4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윈도우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리눅스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949281"/>
                  </a:ext>
                </a:extLst>
              </a:tr>
              <a:tr h="46211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관리자 권한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Administrator </a:t>
                      </a:r>
                      <a:r>
                        <a:rPr lang="ko-KR" altLang="en-US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그룹</a:t>
                      </a:r>
                      <a:br>
                        <a:rPr lang="en-US" altLang="ko-KR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</a:br>
                      <a:r>
                        <a:rPr lang="en-US" altLang="ko-KR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NT AUTHORITY\SYSTEM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root</a:t>
                      </a:r>
                      <a:endParaRPr lang="ko-KR" altLang="en-US" sz="1000" dirty="0">
                        <a:solidFill>
                          <a:schemeClr val="accent4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6463648"/>
                  </a:ext>
                </a:extLst>
              </a:tr>
              <a:tr h="47275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그룹 </a:t>
                      </a:r>
                      <a:r>
                        <a:rPr lang="en-US" altLang="ko-KR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&amp; </a:t>
                      </a:r>
                      <a:r>
                        <a:rPr lang="ko-KR" altLang="en-US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사용자 구별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SID</a:t>
                      </a:r>
                      <a:endParaRPr lang="ko-KR" altLang="en-US" sz="1000" dirty="0">
                        <a:solidFill>
                          <a:schemeClr val="accent4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숫자로 된 </a:t>
                      </a:r>
                      <a:r>
                        <a:rPr lang="en-US" altLang="ko-KR" sz="1000" dirty="0" err="1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uid</a:t>
                      </a:r>
                      <a:r>
                        <a:rPr lang="en-US" altLang="ko-KR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, gid</a:t>
                      </a:r>
                      <a:endParaRPr lang="ko-KR" altLang="en-US" sz="1000" dirty="0">
                        <a:solidFill>
                          <a:schemeClr val="accent4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922741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권한 종류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12</a:t>
                      </a:r>
                      <a:r>
                        <a:rPr lang="ko-KR" altLang="en-US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6</a:t>
                      </a:r>
                      <a:r>
                        <a:rPr lang="ko-KR" altLang="en-US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개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160646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권한</a:t>
                      </a:r>
                      <a:r>
                        <a:rPr lang="en-US" altLang="ko-KR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 </a:t>
                      </a:r>
                      <a:r>
                        <a:rPr lang="ko-KR" altLang="en-US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부여</a:t>
                      </a:r>
                      <a:r>
                        <a:rPr lang="en-US" altLang="ko-KR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 </a:t>
                      </a:r>
                      <a:r>
                        <a:rPr lang="ko-KR" altLang="en-US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주체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각 보안주체</a:t>
                      </a:r>
                      <a:r>
                        <a:rPr lang="en-US" altLang="ko-KR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그룹</a:t>
                      </a:r>
                      <a:r>
                        <a:rPr lang="en-US" altLang="ko-KR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사용자에게 각각 설정 가능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소유자</a:t>
                      </a:r>
                      <a:r>
                        <a:rPr lang="en-US" altLang="ko-KR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소유자 그룹</a:t>
                      </a:r>
                      <a:r>
                        <a:rPr lang="en-US" altLang="ko-KR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나머지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6527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5974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E334F-5ACB-5F70-2066-6C373A183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44BAC33-02F7-D54B-D979-E39CA082E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취약점 탐색</a:t>
            </a:r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C849D79F-5EDA-D3FD-C5EA-14B7950AABAE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5104907" y="2003592"/>
            <a:ext cx="3605100" cy="2157600"/>
          </a:xfrm>
        </p:spPr>
        <p:txBody>
          <a:bodyPr/>
          <a:lstStyle/>
          <a:p>
            <a:r>
              <a:rPr lang="en-US" altLang="ko-KR" dirty="0"/>
              <a:t>Privileges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ko-KR" altLang="en-US" dirty="0"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사용자</a:t>
            </a:r>
            <a:r>
              <a:rPr lang="en-US" altLang="ko-KR" dirty="0"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/</a:t>
            </a:r>
            <a:r>
              <a:rPr lang="ko-KR" altLang="en-US" dirty="0"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그룹 단위로 기본 할당</a:t>
            </a:r>
            <a:endParaRPr lang="en-US" altLang="ko-KR" dirty="0"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ko-KR" altLang="en-US" dirty="0"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시스템</a:t>
            </a:r>
            <a:r>
              <a:rPr lang="en-US" altLang="ko-KR" dirty="0"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 </a:t>
            </a:r>
            <a:r>
              <a:rPr lang="ko-KR" altLang="en-US" dirty="0"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작업에 필요한 권한 부여 </a:t>
            </a:r>
            <a:endParaRPr lang="en-US" altLang="ko-KR" dirty="0"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ko-KR" altLang="en-US" dirty="0"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프로세스 생성 시 일부 권한 박탈 가능 </a:t>
            </a:r>
            <a:r>
              <a:rPr lang="en-US" altLang="ko-KR" dirty="0"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/ </a:t>
            </a:r>
            <a:r>
              <a:rPr lang="ko-KR" altLang="en-US" dirty="0"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새로운 권한은</a:t>
            </a:r>
            <a:r>
              <a:rPr lang="en-US" altLang="ko-KR" dirty="0"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 </a:t>
            </a:r>
            <a:r>
              <a:rPr lang="ko-KR" altLang="en-US" dirty="0"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추가 불가능</a:t>
            </a:r>
            <a:endParaRPr lang="en-US" altLang="ko-KR" dirty="0"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53F9E22-CE75-7CF0-1D3B-2AC2B51A40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윈도우 권한 체계 </a:t>
            </a:r>
            <a:r>
              <a:rPr lang="en-US" altLang="ko-KR" dirty="0"/>
              <a:t>+</a:t>
            </a:r>
            <a:endParaRPr lang="ko-KR" altLang="en-US" dirty="0"/>
          </a:p>
        </p:txBody>
      </p:sp>
      <p:pic>
        <p:nvPicPr>
          <p:cNvPr id="6" name="그림 5" descr="텍스트, 스크린샷, 메뉴, 폰트이(가) 표시된 사진&#10;&#10;자동 생성된 설명">
            <a:extLst>
              <a:ext uri="{FF2B5EF4-FFF2-40B4-BE49-F238E27FC236}">
                <a16:creationId xmlns:a16="http://schemas.microsoft.com/office/drawing/2014/main" id="{F87811DB-DC0E-C04E-3EB3-1B58D2EF7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43" y="2003592"/>
            <a:ext cx="4312164" cy="219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92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0BD97-08A9-51EC-D918-9F788141E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D0B076-D840-10E2-D384-F4582BBE4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취약점 탐색</a:t>
            </a:r>
          </a:p>
        </p:txBody>
      </p:sp>
      <p:sp>
        <p:nvSpPr>
          <p:cNvPr id="9" name="부제목 8">
            <a:extLst>
              <a:ext uri="{FF2B5EF4-FFF2-40B4-BE49-F238E27FC236}">
                <a16:creationId xmlns:a16="http://schemas.microsoft.com/office/drawing/2014/main" id="{E08A0975-9AFE-1228-2565-7F23F8A8C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1989" y="1438653"/>
            <a:ext cx="6492719" cy="1563202"/>
          </a:xfrm>
        </p:spPr>
        <p:txBody>
          <a:bodyPr/>
          <a:lstStyle/>
          <a:p>
            <a:r>
              <a:rPr lang="ko-KR" altLang="en-US" dirty="0"/>
              <a:t>윈도우 설치 시 기본으로 생성된 유저는 관리자 그룹에 포함</a:t>
            </a:r>
            <a:endParaRPr lang="en-US" altLang="ko-KR" dirty="0"/>
          </a:p>
          <a:p>
            <a:r>
              <a:rPr lang="ko-KR" altLang="en-US" dirty="0">
                <a:solidFill>
                  <a:srgbClr val="FFFF00"/>
                </a:solidFill>
              </a:rPr>
              <a:t>일반적인 프로세스 생성 시 관리자 권한 제거</a:t>
            </a:r>
            <a:endParaRPr lang="en-US" altLang="ko-KR" dirty="0">
              <a:solidFill>
                <a:srgbClr val="FFFF00"/>
              </a:solidFill>
            </a:endParaRPr>
          </a:p>
          <a:p>
            <a:r>
              <a:rPr lang="ko-KR" altLang="en-US" dirty="0"/>
              <a:t>의도치 않은 악성코드 실행 시 영향 최소화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4A792B6-9CFD-0A14-F230-1BB779124A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관리자 권한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01CA93AD-D7C6-6CBD-B837-D36C16D2E087}"/>
              </a:ext>
            </a:extLst>
          </p:cNvPr>
          <p:cNvSpPr/>
          <p:nvPr/>
        </p:nvSpPr>
        <p:spPr>
          <a:xfrm>
            <a:off x="1573734" y="3001857"/>
            <a:ext cx="2242684" cy="103260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텍스트 개체 틀 4">
            <a:extLst>
              <a:ext uri="{FF2B5EF4-FFF2-40B4-BE49-F238E27FC236}">
                <a16:creationId xmlns:a16="http://schemas.microsoft.com/office/drawing/2014/main" id="{6441EEB8-07AA-C515-29F8-D2B28F434D79}"/>
              </a:ext>
            </a:extLst>
          </p:cNvPr>
          <p:cNvSpPr txBox="1">
            <a:spLocks/>
          </p:cNvSpPr>
          <p:nvPr/>
        </p:nvSpPr>
        <p:spPr>
          <a:xfrm>
            <a:off x="1573733" y="3001855"/>
            <a:ext cx="1232033" cy="33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exend"/>
              <a:buNone/>
              <a:defRPr sz="16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Lexend"/>
                <a:sym typeface="Lexen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r>
              <a:rPr lang="en-US" altLang="ko-KR" sz="1050" dirty="0"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cmd.exe</a:t>
            </a:r>
            <a:endParaRPr lang="ko-KR" altLang="en-US" sz="1050" dirty="0"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</p:txBody>
      </p:sp>
      <p:sp>
        <p:nvSpPr>
          <p:cNvPr id="11" name="텍스트 개체 틀 4">
            <a:extLst>
              <a:ext uri="{FF2B5EF4-FFF2-40B4-BE49-F238E27FC236}">
                <a16:creationId xmlns:a16="http://schemas.microsoft.com/office/drawing/2014/main" id="{7302E780-13EC-46D6-7FDA-519D5F2F2950}"/>
              </a:ext>
            </a:extLst>
          </p:cNvPr>
          <p:cNvSpPr txBox="1">
            <a:spLocks/>
          </p:cNvSpPr>
          <p:nvPr/>
        </p:nvSpPr>
        <p:spPr>
          <a:xfrm>
            <a:off x="1573733" y="3209644"/>
            <a:ext cx="2242684" cy="824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exend"/>
              <a:buNone/>
              <a:defRPr sz="16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Lexend"/>
                <a:sym typeface="Lexen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r>
              <a:rPr lang="en-US" altLang="ko-KR" sz="1050" dirty="0">
                <a:latin typeface="나눔스퀘어OTF Light" panose="020B0600000101010101" pitchFamily="34" charset="-127"/>
                <a:ea typeface="나눔스퀘어OTF Light" panose="020B0600000101010101" pitchFamily="34" charset="-127"/>
              </a:rPr>
              <a:t>User : oriotie</a:t>
            </a:r>
          </a:p>
          <a:p>
            <a:r>
              <a:rPr lang="en-US" altLang="ko-KR" sz="1050" dirty="0">
                <a:latin typeface="나눔스퀘어OTF Light" panose="020B0600000101010101" pitchFamily="34" charset="-127"/>
                <a:ea typeface="나눔스퀘어OTF Light" panose="020B0600000101010101" pitchFamily="34" charset="-127"/>
              </a:rPr>
              <a:t>Privileges : limited</a:t>
            </a:r>
          </a:p>
          <a:p>
            <a:r>
              <a:rPr lang="en-US" altLang="ko-KR" sz="1050" dirty="0">
                <a:latin typeface="나눔스퀘어OTF Light" panose="020B0600000101010101" pitchFamily="34" charset="-127"/>
                <a:ea typeface="나눔스퀘어OTF Light" panose="020B0600000101010101" pitchFamily="34" charset="-127"/>
              </a:rPr>
              <a:t>Integrity Level : Medium</a:t>
            </a:r>
          </a:p>
          <a:p>
            <a:r>
              <a:rPr lang="en-US" altLang="ko-KR" sz="1050" dirty="0">
                <a:latin typeface="나눔스퀘어OTF Light" panose="020B0600000101010101" pitchFamily="34" charset="-127"/>
                <a:ea typeface="나눔스퀘어OTF Light" panose="020B0600000101010101" pitchFamily="34" charset="-127"/>
              </a:rPr>
              <a:t>Administrator Group : Deny only</a:t>
            </a:r>
          </a:p>
          <a:p>
            <a:endParaRPr lang="ko-KR" altLang="en-US" sz="1050" dirty="0">
              <a:latin typeface="나눔스퀘어OTF Light" panose="020B0600000101010101" pitchFamily="34" charset="-127"/>
              <a:ea typeface="나눔스퀘어OTF Light" panose="020B0600000101010101" pitchFamily="34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EDF9CF12-823A-A1D5-1F22-F06BF9DEDB3D}"/>
              </a:ext>
            </a:extLst>
          </p:cNvPr>
          <p:cNvSpPr/>
          <p:nvPr/>
        </p:nvSpPr>
        <p:spPr>
          <a:xfrm>
            <a:off x="5446247" y="3113542"/>
            <a:ext cx="1017119" cy="71864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ko-KR" altLang="en-US" sz="3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나눔스퀘어OTF Bold" panose="020B0600000101010101" pitchFamily="34" charset="-127"/>
              <a:ea typeface="나눔스퀘어OTF Bold" panose="020B0600000101010101" pitchFamily="34" charset="-127"/>
              <a:cs typeface="Arial"/>
              <a:sym typeface="Arial"/>
            </a:endParaRPr>
          </a:p>
        </p:txBody>
      </p:sp>
      <p:sp>
        <p:nvSpPr>
          <p:cNvPr id="18" name="화살표: 왼쪽 17">
            <a:extLst>
              <a:ext uri="{FF2B5EF4-FFF2-40B4-BE49-F238E27FC236}">
                <a16:creationId xmlns:a16="http://schemas.microsoft.com/office/drawing/2014/main" id="{5209AA39-D7B9-1710-145D-CDADECAE9F7E}"/>
              </a:ext>
            </a:extLst>
          </p:cNvPr>
          <p:cNvSpPr/>
          <p:nvPr/>
        </p:nvSpPr>
        <p:spPr>
          <a:xfrm>
            <a:off x="3912669" y="3524722"/>
            <a:ext cx="1424539" cy="218410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8A3C22-F229-ACA2-D5BB-5C0001167931}"/>
              </a:ext>
            </a:extLst>
          </p:cNvPr>
          <p:cNvSpPr txBox="1"/>
          <p:nvPr/>
        </p:nvSpPr>
        <p:spPr>
          <a:xfrm>
            <a:off x="3862138" y="3131897"/>
            <a:ext cx="16338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000" dirty="0">
                <a:solidFill>
                  <a:schemeClr val="accent2">
                    <a:lumMod val="40000"/>
                    <a:lumOff val="60000"/>
                  </a:schemeClr>
                </a:solidFill>
                <a:latin typeface="나눔스퀘어OTF Light" panose="020B0600000101010101" pitchFamily="34" charset="-127"/>
                <a:ea typeface="나눔스퀘어OTF Light" panose="020B0600000101010101" pitchFamily="34" charset="-127"/>
              </a:rPr>
              <a:t>원래 사용자 권한에서</a:t>
            </a:r>
            <a:endParaRPr lang="en-US" altLang="ko-KR" sz="1000" dirty="0">
              <a:solidFill>
                <a:schemeClr val="accent2">
                  <a:lumMod val="40000"/>
                  <a:lumOff val="60000"/>
                </a:schemeClr>
              </a:solidFill>
              <a:latin typeface="나눔스퀘어OTF Light" panose="020B0600000101010101" pitchFamily="34" charset="-127"/>
              <a:ea typeface="나눔스퀘어OTF Light" panose="020B0600000101010101" pitchFamily="34" charset="-127"/>
            </a:endParaRPr>
          </a:p>
          <a:p>
            <a:pPr algn="ctr"/>
            <a:r>
              <a:rPr lang="ko-KR" altLang="en-US" sz="1000" dirty="0">
                <a:solidFill>
                  <a:schemeClr val="accent2">
                    <a:lumMod val="40000"/>
                    <a:lumOff val="60000"/>
                  </a:schemeClr>
                </a:solidFill>
                <a:latin typeface="나눔스퀘어OTF Light" panose="020B0600000101010101" pitchFamily="34" charset="-127"/>
                <a:ea typeface="나눔스퀘어OTF Light" panose="020B0600000101010101" pitchFamily="34" charset="-127"/>
              </a:rPr>
              <a:t>일부 권한 제거 후 실행</a:t>
            </a:r>
            <a:endParaRPr lang="en-US" altLang="ko-KR" sz="1000" dirty="0">
              <a:solidFill>
                <a:schemeClr val="accent2">
                  <a:lumMod val="40000"/>
                  <a:lumOff val="60000"/>
                </a:schemeClr>
              </a:solidFill>
              <a:latin typeface="나눔스퀘어OTF Light" panose="020B0600000101010101" pitchFamily="34" charset="-127"/>
              <a:ea typeface="나눔스퀘어OTF Light" panose="020B0600000101010101" pitchFamily="34" charset="-127"/>
            </a:endParaRPr>
          </a:p>
        </p:txBody>
      </p:sp>
      <p:pic>
        <p:nvPicPr>
          <p:cNvPr id="22" name="그림 21" descr="직사각형, 사각형, 일렉트릭 블루, 블루이(가) 표시된 사진&#10;&#10;자동 생성된 설명">
            <a:extLst>
              <a:ext uri="{FF2B5EF4-FFF2-40B4-BE49-F238E27FC236}">
                <a16:creationId xmlns:a16="http://schemas.microsoft.com/office/drawing/2014/main" id="{860A865A-611E-08F7-6CB0-2A9EF2AC2119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1484" y1="42109" x2="41484" y2="42109"/>
                        <a14:foregroundMark x1="59453" y1="39453" x2="59453" y2="39453"/>
                        <a14:foregroundMark x1="42422" y1="59297" x2="42109" y2="596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9503" y="3132669"/>
            <a:ext cx="680386" cy="68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80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A512D-F800-9192-89D7-C9F90E9BC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9F18C3-BD89-3E39-8602-557C09790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취약점 탐색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184DAF8D-F695-7BCB-CB61-FE27CF4C6C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관리자 권한</a:t>
            </a:r>
            <a:r>
              <a:rPr lang="en-US" altLang="ko-KR" dirty="0"/>
              <a:t>?</a:t>
            </a:r>
            <a:endParaRPr lang="ko-KR" altLang="en-US" dirty="0"/>
          </a:p>
        </p:txBody>
      </p:sp>
      <p:pic>
        <p:nvPicPr>
          <p:cNvPr id="15" name="그림 14" descr="텍스트, 스크린샷, 폰트이(가) 표시된 사진&#10;&#10;자동 생성된 설명">
            <a:extLst>
              <a:ext uri="{FF2B5EF4-FFF2-40B4-BE49-F238E27FC236}">
                <a16:creationId xmlns:a16="http://schemas.microsoft.com/office/drawing/2014/main" id="{BCE6322E-2E73-F860-CB12-CDBC91276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490" y="2352450"/>
            <a:ext cx="2738851" cy="1486301"/>
          </a:xfrm>
          <a:prstGeom prst="rect">
            <a:avLst/>
          </a:prstGeom>
        </p:spPr>
      </p:pic>
      <p:pic>
        <p:nvPicPr>
          <p:cNvPr id="19" name="그림 18" descr="텍스트, 스크린샷, 소프트웨어, 폰트이(가) 표시된 사진&#10;&#10;자동 생성된 설명">
            <a:extLst>
              <a:ext uri="{FF2B5EF4-FFF2-40B4-BE49-F238E27FC236}">
                <a16:creationId xmlns:a16="http://schemas.microsoft.com/office/drawing/2014/main" id="{2F37C49F-A1F9-F518-CCF3-DB24BF052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446" y="2352450"/>
            <a:ext cx="3929627" cy="17337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9A43DBF-019F-C1E6-3548-6DA4572DD8BA}"/>
              </a:ext>
            </a:extLst>
          </p:cNvPr>
          <p:cNvSpPr txBox="1"/>
          <p:nvPr/>
        </p:nvSpPr>
        <p:spPr>
          <a:xfrm>
            <a:off x="2042823" y="2075451"/>
            <a:ext cx="9841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</a:rPr>
              <a:t>non admin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9C17ED-DC35-22ED-20A0-762956639968}"/>
              </a:ext>
            </a:extLst>
          </p:cNvPr>
          <p:cNvSpPr txBox="1"/>
          <p:nvPr/>
        </p:nvSpPr>
        <p:spPr>
          <a:xfrm>
            <a:off x="6239476" y="2075451"/>
            <a:ext cx="9841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</a:rPr>
              <a:t>admin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EF1D1780-FAE4-DB51-ABBD-AF620C434F9C}"/>
              </a:ext>
            </a:extLst>
          </p:cNvPr>
          <p:cNvSpPr/>
          <p:nvPr/>
        </p:nvSpPr>
        <p:spPr>
          <a:xfrm>
            <a:off x="1161182" y="2546608"/>
            <a:ext cx="843831" cy="168018"/>
          </a:xfrm>
          <a:prstGeom prst="rect">
            <a:avLst/>
          </a:prstGeom>
          <a:noFill/>
          <a:ln w="952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5B95BF87-2EA0-E45D-9001-19A684B6C9B7}"/>
              </a:ext>
            </a:extLst>
          </p:cNvPr>
          <p:cNvSpPr/>
          <p:nvPr/>
        </p:nvSpPr>
        <p:spPr>
          <a:xfrm>
            <a:off x="4762446" y="2510956"/>
            <a:ext cx="843831" cy="168018"/>
          </a:xfrm>
          <a:prstGeom prst="rect">
            <a:avLst/>
          </a:prstGeom>
          <a:noFill/>
          <a:ln w="952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ACE55DC6-2AB3-CB72-25B3-B938B67A6694}"/>
              </a:ext>
            </a:extLst>
          </p:cNvPr>
          <p:cNvSpPr/>
          <p:nvPr/>
        </p:nvSpPr>
        <p:spPr>
          <a:xfrm>
            <a:off x="1161182" y="3079236"/>
            <a:ext cx="2738851" cy="578363"/>
          </a:xfrm>
          <a:prstGeom prst="rect">
            <a:avLst/>
          </a:prstGeom>
          <a:noFill/>
          <a:ln w="952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28EDD1BA-EA18-A0C4-0B1B-56F9A290729F}"/>
              </a:ext>
            </a:extLst>
          </p:cNvPr>
          <p:cNvSpPr/>
          <p:nvPr/>
        </p:nvSpPr>
        <p:spPr>
          <a:xfrm>
            <a:off x="4758138" y="3016937"/>
            <a:ext cx="3929627" cy="1069288"/>
          </a:xfrm>
          <a:prstGeom prst="rect">
            <a:avLst/>
          </a:prstGeom>
          <a:noFill/>
          <a:ln w="952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95362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5">
            <a:extLst>
              <a:ext uri="{FF2B5EF4-FFF2-40B4-BE49-F238E27FC236}">
                <a16:creationId xmlns:a16="http://schemas.microsoft.com/office/drawing/2014/main" id="{B132CD1F-4706-9AAD-CF06-7D6867E57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내용 구성</a:t>
            </a:r>
          </a:p>
        </p:txBody>
      </p:sp>
      <p:sp>
        <p:nvSpPr>
          <p:cNvPr id="17" name="부제목 16">
            <a:extLst>
              <a:ext uri="{FF2B5EF4-FFF2-40B4-BE49-F238E27FC236}">
                <a16:creationId xmlns:a16="http://schemas.microsoft.com/office/drawing/2014/main" id="{6F2E56D6-FED4-BC4D-543B-49F44D421D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o-KR" altLang="en-US" dirty="0"/>
              <a:t>발표자 소개</a:t>
            </a:r>
          </a:p>
        </p:txBody>
      </p:sp>
      <p:sp>
        <p:nvSpPr>
          <p:cNvPr id="22" name="부제목 21">
            <a:extLst>
              <a:ext uri="{FF2B5EF4-FFF2-40B4-BE49-F238E27FC236}">
                <a16:creationId xmlns:a16="http://schemas.microsoft.com/office/drawing/2014/main" id="{43BCB698-F383-0128-4B4E-FD0EA8067899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r>
              <a:rPr lang="ko-KR" altLang="en-US" dirty="0"/>
              <a:t>플랫폼 소개</a:t>
            </a:r>
          </a:p>
        </p:txBody>
      </p:sp>
      <p:sp>
        <p:nvSpPr>
          <p:cNvPr id="24" name="부제목 23">
            <a:extLst>
              <a:ext uri="{FF2B5EF4-FFF2-40B4-BE49-F238E27FC236}">
                <a16:creationId xmlns:a16="http://schemas.microsoft.com/office/drawing/2014/main" id="{C9DFBC76-6B93-AC67-1DE0-68462F945469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r>
              <a:rPr lang="ko-KR" altLang="en-US" dirty="0"/>
              <a:t>후기 및 향후 계획</a:t>
            </a:r>
          </a:p>
        </p:txBody>
      </p:sp>
      <p:sp>
        <p:nvSpPr>
          <p:cNvPr id="20" name="부제목 19">
            <a:extLst>
              <a:ext uri="{FF2B5EF4-FFF2-40B4-BE49-F238E27FC236}">
                <a16:creationId xmlns:a16="http://schemas.microsoft.com/office/drawing/2014/main" id="{497784B3-9599-325C-C811-B2AB55DE7346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r>
              <a:rPr lang="ko-KR" altLang="en-US" dirty="0"/>
              <a:t>타겟 선정 및 제보 과정</a:t>
            </a:r>
          </a:p>
        </p:txBody>
      </p:sp>
      <p:sp>
        <p:nvSpPr>
          <p:cNvPr id="5462" name="Google Shape;5462;p83"/>
          <p:cNvSpPr/>
          <p:nvPr/>
        </p:nvSpPr>
        <p:spPr>
          <a:xfrm>
            <a:off x="5694341" y="3114078"/>
            <a:ext cx="582725" cy="551554"/>
          </a:xfrm>
          <a:custGeom>
            <a:avLst/>
            <a:gdLst/>
            <a:ahLst/>
            <a:cxnLst/>
            <a:rect l="l" t="t" r="r" b="b"/>
            <a:pathLst>
              <a:path w="18956" h="17942" extrusionOk="0">
                <a:moveTo>
                  <a:pt x="6270" y="9375"/>
                </a:moveTo>
                <a:lnTo>
                  <a:pt x="6267" y="16812"/>
                </a:lnTo>
                <a:lnTo>
                  <a:pt x="1130" y="16812"/>
                </a:lnTo>
                <a:lnTo>
                  <a:pt x="1130" y="13545"/>
                </a:lnTo>
                <a:lnTo>
                  <a:pt x="6270" y="9375"/>
                </a:lnTo>
                <a:close/>
                <a:moveTo>
                  <a:pt x="7399" y="9116"/>
                </a:moveTo>
                <a:lnTo>
                  <a:pt x="12103" y="11534"/>
                </a:lnTo>
                <a:lnTo>
                  <a:pt x="12100" y="16812"/>
                </a:lnTo>
                <a:lnTo>
                  <a:pt x="7399" y="16812"/>
                </a:lnTo>
                <a:lnTo>
                  <a:pt x="7399" y="9116"/>
                </a:lnTo>
                <a:close/>
                <a:moveTo>
                  <a:pt x="564" y="1"/>
                </a:moveTo>
                <a:cubicBezTo>
                  <a:pt x="251" y="1"/>
                  <a:pt x="1" y="254"/>
                  <a:pt x="1" y="564"/>
                </a:cubicBezTo>
                <a:lnTo>
                  <a:pt x="1" y="13274"/>
                </a:lnTo>
                <a:lnTo>
                  <a:pt x="1" y="17376"/>
                </a:lnTo>
                <a:cubicBezTo>
                  <a:pt x="1" y="17689"/>
                  <a:pt x="251" y="17942"/>
                  <a:pt x="564" y="17942"/>
                </a:cubicBezTo>
                <a:lnTo>
                  <a:pt x="18324" y="17942"/>
                </a:lnTo>
                <a:cubicBezTo>
                  <a:pt x="18637" y="17942"/>
                  <a:pt x="18890" y="17689"/>
                  <a:pt x="18890" y="17376"/>
                </a:cubicBezTo>
                <a:cubicBezTo>
                  <a:pt x="18890" y="17062"/>
                  <a:pt x="18637" y="16812"/>
                  <a:pt x="18324" y="16812"/>
                </a:cubicBezTo>
                <a:lnTo>
                  <a:pt x="13232" y="16812"/>
                </a:lnTo>
                <a:lnTo>
                  <a:pt x="13232" y="11425"/>
                </a:lnTo>
                <a:lnTo>
                  <a:pt x="16210" y="8444"/>
                </a:lnTo>
                <a:lnTo>
                  <a:pt x="17400" y="9634"/>
                </a:lnTo>
                <a:cubicBezTo>
                  <a:pt x="17514" y="9748"/>
                  <a:pt x="17656" y="9799"/>
                  <a:pt x="17796" y="9799"/>
                </a:cubicBezTo>
                <a:cubicBezTo>
                  <a:pt x="18059" y="9799"/>
                  <a:pt x="18314" y="9616"/>
                  <a:pt x="18357" y="9317"/>
                </a:cubicBezTo>
                <a:lnTo>
                  <a:pt x="18905" y="5592"/>
                </a:lnTo>
                <a:cubicBezTo>
                  <a:pt x="18955" y="5247"/>
                  <a:pt x="18683" y="4948"/>
                  <a:pt x="18347" y="4948"/>
                </a:cubicBezTo>
                <a:cubicBezTo>
                  <a:pt x="18320" y="4948"/>
                  <a:pt x="18292" y="4950"/>
                  <a:pt x="18264" y="4954"/>
                </a:cubicBezTo>
                <a:lnTo>
                  <a:pt x="14539" y="5502"/>
                </a:lnTo>
                <a:cubicBezTo>
                  <a:pt x="14078" y="5568"/>
                  <a:pt x="13895" y="6132"/>
                  <a:pt x="14223" y="6460"/>
                </a:cubicBezTo>
                <a:lnTo>
                  <a:pt x="15412" y="7649"/>
                </a:lnTo>
                <a:lnTo>
                  <a:pt x="12558" y="10501"/>
                </a:lnTo>
                <a:lnTo>
                  <a:pt x="7092" y="7688"/>
                </a:lnTo>
                <a:lnTo>
                  <a:pt x="7059" y="7673"/>
                </a:lnTo>
                <a:lnTo>
                  <a:pt x="7044" y="7667"/>
                </a:lnTo>
                <a:cubicBezTo>
                  <a:pt x="7032" y="7661"/>
                  <a:pt x="7020" y="7658"/>
                  <a:pt x="7008" y="7655"/>
                </a:cubicBezTo>
                <a:cubicBezTo>
                  <a:pt x="7002" y="7652"/>
                  <a:pt x="6996" y="7649"/>
                  <a:pt x="6990" y="7649"/>
                </a:cubicBezTo>
                <a:lnTo>
                  <a:pt x="6957" y="7640"/>
                </a:lnTo>
                <a:lnTo>
                  <a:pt x="6942" y="7637"/>
                </a:lnTo>
                <a:cubicBezTo>
                  <a:pt x="6926" y="7634"/>
                  <a:pt x="6908" y="7631"/>
                  <a:pt x="6893" y="7628"/>
                </a:cubicBezTo>
                <a:lnTo>
                  <a:pt x="6770" y="7628"/>
                </a:lnTo>
                <a:cubicBezTo>
                  <a:pt x="6758" y="7631"/>
                  <a:pt x="6743" y="7634"/>
                  <a:pt x="6728" y="7637"/>
                </a:cubicBezTo>
                <a:lnTo>
                  <a:pt x="6710" y="7640"/>
                </a:lnTo>
                <a:lnTo>
                  <a:pt x="6680" y="7649"/>
                </a:lnTo>
                <a:lnTo>
                  <a:pt x="6658" y="7652"/>
                </a:lnTo>
                <a:cubicBezTo>
                  <a:pt x="6646" y="7658"/>
                  <a:pt x="6631" y="7664"/>
                  <a:pt x="6616" y="7670"/>
                </a:cubicBezTo>
                <a:cubicBezTo>
                  <a:pt x="6610" y="7670"/>
                  <a:pt x="6607" y="7673"/>
                  <a:pt x="6601" y="7676"/>
                </a:cubicBezTo>
                <a:cubicBezTo>
                  <a:pt x="6595" y="7679"/>
                  <a:pt x="6583" y="7685"/>
                  <a:pt x="6574" y="7688"/>
                </a:cubicBezTo>
                <a:lnTo>
                  <a:pt x="6556" y="7700"/>
                </a:lnTo>
                <a:cubicBezTo>
                  <a:pt x="6547" y="7703"/>
                  <a:pt x="6538" y="7709"/>
                  <a:pt x="6529" y="7715"/>
                </a:cubicBezTo>
                <a:lnTo>
                  <a:pt x="6514" y="7724"/>
                </a:lnTo>
                <a:cubicBezTo>
                  <a:pt x="6502" y="7733"/>
                  <a:pt x="6490" y="7743"/>
                  <a:pt x="6475" y="7752"/>
                </a:cubicBezTo>
                <a:lnTo>
                  <a:pt x="6475" y="7755"/>
                </a:lnTo>
                <a:lnTo>
                  <a:pt x="1130" y="12091"/>
                </a:lnTo>
                <a:lnTo>
                  <a:pt x="1130" y="564"/>
                </a:lnTo>
                <a:cubicBezTo>
                  <a:pt x="1130" y="254"/>
                  <a:pt x="877" y="1"/>
                  <a:pt x="564" y="1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30" name="Google Shape;5429;p83">
            <a:extLst>
              <a:ext uri="{FF2B5EF4-FFF2-40B4-BE49-F238E27FC236}">
                <a16:creationId xmlns:a16="http://schemas.microsoft.com/office/drawing/2014/main" id="{6C596374-CF5D-F14B-15BB-3A5A017F0414}"/>
              </a:ext>
            </a:extLst>
          </p:cNvPr>
          <p:cNvGrpSpPr/>
          <p:nvPr/>
        </p:nvGrpSpPr>
        <p:grpSpPr>
          <a:xfrm>
            <a:off x="3004791" y="3093604"/>
            <a:ext cx="598280" cy="592501"/>
            <a:chOff x="5049725" y="1435050"/>
            <a:chExt cx="486550" cy="481850"/>
          </a:xfrm>
        </p:grpSpPr>
        <p:sp>
          <p:nvSpPr>
            <p:cNvPr id="31" name="Google Shape;5430;p83">
              <a:extLst>
                <a:ext uri="{FF2B5EF4-FFF2-40B4-BE49-F238E27FC236}">
                  <a16:creationId xmlns:a16="http://schemas.microsoft.com/office/drawing/2014/main" id="{6896A740-9D76-1025-FBE4-6B25978A2959}"/>
                </a:ext>
              </a:extLst>
            </p:cNvPr>
            <p:cNvSpPr/>
            <p:nvPr/>
          </p:nvSpPr>
          <p:spPr>
            <a:xfrm>
              <a:off x="5136300" y="1519775"/>
              <a:ext cx="310550" cy="310550"/>
            </a:xfrm>
            <a:custGeom>
              <a:avLst/>
              <a:gdLst/>
              <a:ahLst/>
              <a:cxnLst/>
              <a:rect l="l" t="t" r="r" b="b"/>
              <a:pathLst>
                <a:path w="12422" h="12422" extrusionOk="0">
                  <a:moveTo>
                    <a:pt x="6209" y="1"/>
                  </a:moveTo>
                  <a:cubicBezTo>
                    <a:pt x="2786" y="1"/>
                    <a:pt x="0" y="2786"/>
                    <a:pt x="0" y="6213"/>
                  </a:cubicBezTo>
                  <a:cubicBezTo>
                    <a:pt x="0" y="9637"/>
                    <a:pt x="2786" y="12422"/>
                    <a:pt x="6209" y="12422"/>
                  </a:cubicBezTo>
                  <a:cubicBezTo>
                    <a:pt x="9636" y="12422"/>
                    <a:pt x="12422" y="9637"/>
                    <a:pt x="12422" y="6213"/>
                  </a:cubicBezTo>
                  <a:cubicBezTo>
                    <a:pt x="12422" y="5219"/>
                    <a:pt x="12160" y="4258"/>
                    <a:pt x="11711" y="3388"/>
                  </a:cubicBezTo>
                  <a:lnTo>
                    <a:pt x="11428" y="3388"/>
                  </a:lnTo>
                  <a:lnTo>
                    <a:pt x="10780" y="4036"/>
                  </a:lnTo>
                  <a:cubicBezTo>
                    <a:pt x="11112" y="4713"/>
                    <a:pt x="11286" y="5457"/>
                    <a:pt x="11292" y="6213"/>
                  </a:cubicBezTo>
                  <a:cubicBezTo>
                    <a:pt x="11292" y="9013"/>
                    <a:pt x="9010" y="11293"/>
                    <a:pt x="6209" y="11293"/>
                  </a:cubicBezTo>
                  <a:cubicBezTo>
                    <a:pt x="3409" y="11293"/>
                    <a:pt x="1129" y="9013"/>
                    <a:pt x="1129" y="6213"/>
                  </a:cubicBezTo>
                  <a:cubicBezTo>
                    <a:pt x="1129" y="3409"/>
                    <a:pt x="3409" y="1130"/>
                    <a:pt x="6209" y="1130"/>
                  </a:cubicBezTo>
                  <a:cubicBezTo>
                    <a:pt x="6965" y="1133"/>
                    <a:pt x="7709" y="1307"/>
                    <a:pt x="8387" y="1639"/>
                  </a:cubicBezTo>
                  <a:lnTo>
                    <a:pt x="9034" y="994"/>
                  </a:lnTo>
                  <a:lnTo>
                    <a:pt x="9034" y="708"/>
                  </a:lnTo>
                  <a:cubicBezTo>
                    <a:pt x="8164" y="260"/>
                    <a:pt x="7203" y="1"/>
                    <a:pt x="620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" name="Google Shape;5431;p83">
              <a:extLst>
                <a:ext uri="{FF2B5EF4-FFF2-40B4-BE49-F238E27FC236}">
                  <a16:creationId xmlns:a16="http://schemas.microsoft.com/office/drawing/2014/main" id="{CA4712AC-0B0E-1117-FBAE-C6D76200A2F2}"/>
                </a:ext>
              </a:extLst>
            </p:cNvPr>
            <p:cNvSpPr/>
            <p:nvPr/>
          </p:nvSpPr>
          <p:spPr>
            <a:xfrm>
              <a:off x="5184925" y="1576250"/>
              <a:ext cx="205475" cy="197625"/>
            </a:xfrm>
            <a:custGeom>
              <a:avLst/>
              <a:gdLst/>
              <a:ahLst/>
              <a:cxnLst/>
              <a:rect l="l" t="t" r="r" b="b"/>
              <a:pathLst>
                <a:path w="8219" h="7905" extrusionOk="0">
                  <a:moveTo>
                    <a:pt x="4264" y="0"/>
                  </a:moveTo>
                  <a:cubicBezTo>
                    <a:pt x="2665" y="0"/>
                    <a:pt x="1226" y="964"/>
                    <a:pt x="612" y="2439"/>
                  </a:cubicBezTo>
                  <a:cubicBezTo>
                    <a:pt x="0" y="3918"/>
                    <a:pt x="341" y="5616"/>
                    <a:pt x="1470" y="6748"/>
                  </a:cubicBezTo>
                  <a:cubicBezTo>
                    <a:pt x="2225" y="7503"/>
                    <a:pt x="3236" y="7904"/>
                    <a:pt x="4264" y="7904"/>
                  </a:cubicBezTo>
                  <a:cubicBezTo>
                    <a:pt x="4774" y="7904"/>
                    <a:pt x="5287" y="7806"/>
                    <a:pt x="5776" y="7603"/>
                  </a:cubicBezTo>
                  <a:cubicBezTo>
                    <a:pt x="7255" y="6992"/>
                    <a:pt x="8218" y="5550"/>
                    <a:pt x="8218" y="3954"/>
                  </a:cubicBezTo>
                  <a:cubicBezTo>
                    <a:pt x="8212" y="3502"/>
                    <a:pt x="8131" y="3059"/>
                    <a:pt x="7974" y="2638"/>
                  </a:cubicBezTo>
                  <a:lnTo>
                    <a:pt x="7050" y="3565"/>
                  </a:lnTo>
                  <a:cubicBezTo>
                    <a:pt x="7071" y="3692"/>
                    <a:pt x="7083" y="3821"/>
                    <a:pt x="7089" y="3954"/>
                  </a:cubicBezTo>
                  <a:cubicBezTo>
                    <a:pt x="7089" y="5095"/>
                    <a:pt x="6399" y="6125"/>
                    <a:pt x="5345" y="6562"/>
                  </a:cubicBezTo>
                  <a:cubicBezTo>
                    <a:pt x="4996" y="6706"/>
                    <a:pt x="4629" y="6776"/>
                    <a:pt x="4265" y="6776"/>
                  </a:cubicBezTo>
                  <a:cubicBezTo>
                    <a:pt x="3530" y="6776"/>
                    <a:pt x="2808" y="6489"/>
                    <a:pt x="2268" y="5947"/>
                  </a:cubicBezTo>
                  <a:cubicBezTo>
                    <a:pt x="1461" y="5140"/>
                    <a:pt x="1220" y="3927"/>
                    <a:pt x="1657" y="2873"/>
                  </a:cubicBezTo>
                  <a:cubicBezTo>
                    <a:pt x="2093" y="1816"/>
                    <a:pt x="3123" y="1129"/>
                    <a:pt x="4264" y="1129"/>
                  </a:cubicBezTo>
                  <a:cubicBezTo>
                    <a:pt x="4394" y="1132"/>
                    <a:pt x="4523" y="1144"/>
                    <a:pt x="4653" y="1168"/>
                  </a:cubicBezTo>
                  <a:lnTo>
                    <a:pt x="5580" y="241"/>
                  </a:lnTo>
                  <a:cubicBezTo>
                    <a:pt x="5159" y="84"/>
                    <a:pt x="4713" y="3"/>
                    <a:pt x="426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3" name="Google Shape;5432;p83">
              <a:extLst>
                <a:ext uri="{FF2B5EF4-FFF2-40B4-BE49-F238E27FC236}">
                  <a16:creationId xmlns:a16="http://schemas.microsoft.com/office/drawing/2014/main" id="{DDBC050A-88AC-F846-B02C-A95CDBDF514D}"/>
                </a:ext>
              </a:extLst>
            </p:cNvPr>
            <p:cNvSpPr/>
            <p:nvPr/>
          </p:nvSpPr>
          <p:spPr>
            <a:xfrm>
              <a:off x="5049725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72" y="1"/>
                  </a:moveTo>
                  <a:cubicBezTo>
                    <a:pt x="4379" y="1"/>
                    <a:pt x="0" y="4307"/>
                    <a:pt x="0" y="9601"/>
                  </a:cubicBezTo>
                  <a:cubicBezTo>
                    <a:pt x="0" y="14892"/>
                    <a:pt x="4379" y="19273"/>
                    <a:pt x="9672" y="19273"/>
                  </a:cubicBezTo>
                  <a:cubicBezTo>
                    <a:pt x="14966" y="19273"/>
                    <a:pt x="19272" y="14892"/>
                    <a:pt x="19272" y="9601"/>
                  </a:cubicBezTo>
                  <a:cubicBezTo>
                    <a:pt x="19269" y="8204"/>
                    <a:pt x="18962" y="6821"/>
                    <a:pt x="18369" y="5557"/>
                  </a:cubicBezTo>
                  <a:lnTo>
                    <a:pt x="17646" y="6279"/>
                  </a:lnTo>
                  <a:cubicBezTo>
                    <a:pt x="17327" y="6599"/>
                    <a:pt x="16896" y="6776"/>
                    <a:pt x="16448" y="6776"/>
                  </a:cubicBezTo>
                  <a:lnTo>
                    <a:pt x="16430" y="6776"/>
                  </a:lnTo>
                  <a:cubicBezTo>
                    <a:pt x="16809" y="7671"/>
                    <a:pt x="17008" y="8628"/>
                    <a:pt x="17014" y="9601"/>
                  </a:cubicBezTo>
                  <a:cubicBezTo>
                    <a:pt x="17014" y="13648"/>
                    <a:pt x="13720" y="16939"/>
                    <a:pt x="9672" y="16939"/>
                  </a:cubicBezTo>
                  <a:cubicBezTo>
                    <a:pt x="5625" y="16939"/>
                    <a:pt x="2334" y="13648"/>
                    <a:pt x="2334" y="9601"/>
                  </a:cubicBezTo>
                  <a:cubicBezTo>
                    <a:pt x="2334" y="5554"/>
                    <a:pt x="5625" y="2259"/>
                    <a:pt x="9672" y="2259"/>
                  </a:cubicBezTo>
                  <a:cubicBezTo>
                    <a:pt x="10642" y="2265"/>
                    <a:pt x="11603" y="2464"/>
                    <a:pt x="12497" y="2844"/>
                  </a:cubicBezTo>
                  <a:lnTo>
                    <a:pt x="12497" y="2825"/>
                  </a:lnTo>
                  <a:cubicBezTo>
                    <a:pt x="12494" y="2374"/>
                    <a:pt x="12672" y="1943"/>
                    <a:pt x="12991" y="1627"/>
                  </a:cubicBezTo>
                  <a:lnTo>
                    <a:pt x="13713" y="904"/>
                  </a:lnTo>
                  <a:cubicBezTo>
                    <a:pt x="12449" y="311"/>
                    <a:pt x="11070" y="4"/>
                    <a:pt x="967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" name="Google Shape;5433;p83">
              <a:extLst>
                <a:ext uri="{FF2B5EF4-FFF2-40B4-BE49-F238E27FC236}">
                  <a16:creationId xmlns:a16="http://schemas.microsoft.com/office/drawing/2014/main" id="{193384F7-3CAD-3E48-2CE8-97E1079253D2}"/>
                </a:ext>
              </a:extLst>
            </p:cNvPr>
            <p:cNvSpPr/>
            <p:nvPr/>
          </p:nvSpPr>
          <p:spPr>
            <a:xfrm>
              <a:off x="5245825" y="1435050"/>
              <a:ext cx="290450" cy="282350"/>
            </a:xfrm>
            <a:custGeom>
              <a:avLst/>
              <a:gdLst/>
              <a:ahLst/>
              <a:cxnLst/>
              <a:rect l="l" t="t" r="r" b="b"/>
              <a:pathLst>
                <a:path w="11618" h="11294" extrusionOk="0">
                  <a:moveTo>
                    <a:pt x="8601" y="1"/>
                  </a:moveTo>
                  <a:cubicBezTo>
                    <a:pt x="8461" y="1"/>
                    <a:pt x="8319" y="52"/>
                    <a:pt x="8203" y="168"/>
                  </a:cubicBezTo>
                  <a:lnTo>
                    <a:pt x="5945" y="2426"/>
                  </a:lnTo>
                  <a:cubicBezTo>
                    <a:pt x="5839" y="2531"/>
                    <a:pt x="5779" y="2676"/>
                    <a:pt x="5782" y="2826"/>
                  </a:cubicBezTo>
                  <a:lnTo>
                    <a:pt x="5782" y="4850"/>
                  </a:lnTo>
                  <a:lnTo>
                    <a:pt x="2554" y="8075"/>
                  </a:lnTo>
                  <a:cubicBezTo>
                    <a:pt x="2328" y="7967"/>
                    <a:pt x="2081" y="7906"/>
                    <a:pt x="1828" y="7906"/>
                  </a:cubicBezTo>
                  <a:cubicBezTo>
                    <a:pt x="1142" y="7906"/>
                    <a:pt x="525" y="8319"/>
                    <a:pt x="263" y="8951"/>
                  </a:cubicBezTo>
                  <a:cubicBezTo>
                    <a:pt x="1" y="9584"/>
                    <a:pt x="145" y="10312"/>
                    <a:pt x="630" y="10797"/>
                  </a:cubicBezTo>
                  <a:cubicBezTo>
                    <a:pt x="954" y="11122"/>
                    <a:pt x="1388" y="11294"/>
                    <a:pt x="1828" y="11294"/>
                  </a:cubicBezTo>
                  <a:cubicBezTo>
                    <a:pt x="2046" y="11294"/>
                    <a:pt x="2266" y="11251"/>
                    <a:pt x="2476" y="11165"/>
                  </a:cubicBezTo>
                  <a:cubicBezTo>
                    <a:pt x="3108" y="10903"/>
                    <a:pt x="3524" y="10285"/>
                    <a:pt x="3524" y="9602"/>
                  </a:cubicBezTo>
                  <a:cubicBezTo>
                    <a:pt x="3521" y="9349"/>
                    <a:pt x="3463" y="9102"/>
                    <a:pt x="3352" y="8876"/>
                  </a:cubicBezTo>
                  <a:lnTo>
                    <a:pt x="6580" y="5648"/>
                  </a:lnTo>
                  <a:lnTo>
                    <a:pt x="8604" y="5648"/>
                  </a:lnTo>
                  <a:cubicBezTo>
                    <a:pt x="8754" y="5648"/>
                    <a:pt x="8896" y="5588"/>
                    <a:pt x="9004" y="5482"/>
                  </a:cubicBezTo>
                  <a:lnTo>
                    <a:pt x="11263" y="3224"/>
                  </a:lnTo>
                  <a:cubicBezTo>
                    <a:pt x="11618" y="2869"/>
                    <a:pt x="11365" y="2260"/>
                    <a:pt x="10862" y="2260"/>
                  </a:cubicBezTo>
                  <a:lnTo>
                    <a:pt x="9170" y="2260"/>
                  </a:lnTo>
                  <a:lnTo>
                    <a:pt x="9170" y="568"/>
                  </a:lnTo>
                  <a:cubicBezTo>
                    <a:pt x="9170" y="226"/>
                    <a:pt x="8892" y="1"/>
                    <a:pt x="860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5" name="Google Shape;5343;p83">
            <a:extLst>
              <a:ext uri="{FF2B5EF4-FFF2-40B4-BE49-F238E27FC236}">
                <a16:creationId xmlns:a16="http://schemas.microsoft.com/office/drawing/2014/main" id="{2D0934CA-B1FA-3B56-1165-1904FEABDBEF}"/>
              </a:ext>
            </a:extLst>
          </p:cNvPr>
          <p:cNvGrpSpPr/>
          <p:nvPr/>
        </p:nvGrpSpPr>
        <p:grpSpPr>
          <a:xfrm>
            <a:off x="3004791" y="1520989"/>
            <a:ext cx="594131" cy="520629"/>
            <a:chOff x="899850" y="871450"/>
            <a:chExt cx="483175" cy="423400"/>
          </a:xfrm>
        </p:grpSpPr>
        <p:sp>
          <p:nvSpPr>
            <p:cNvPr id="36" name="Google Shape;5344;p83">
              <a:extLst>
                <a:ext uri="{FF2B5EF4-FFF2-40B4-BE49-F238E27FC236}">
                  <a16:creationId xmlns:a16="http://schemas.microsoft.com/office/drawing/2014/main" id="{19E09F4A-B904-998A-F2D3-D3F7338E004D}"/>
                </a:ext>
              </a:extLst>
            </p:cNvPr>
            <p:cNvSpPr/>
            <p:nvPr/>
          </p:nvSpPr>
          <p:spPr>
            <a:xfrm>
              <a:off x="1325175" y="1040825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1"/>
                    <a:pt x="1" y="564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4"/>
                  </a:cubicBezTo>
                  <a:cubicBezTo>
                    <a:pt x="2256" y="251"/>
                    <a:pt x="2006" y="1"/>
                    <a:pt x="169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" name="Google Shape;5345;p83">
              <a:extLst>
                <a:ext uri="{FF2B5EF4-FFF2-40B4-BE49-F238E27FC236}">
                  <a16:creationId xmlns:a16="http://schemas.microsoft.com/office/drawing/2014/main" id="{62B04720-4499-9C94-5BFA-1D9887F36A32}"/>
                </a:ext>
              </a:extLst>
            </p:cNvPr>
            <p:cNvSpPr/>
            <p:nvPr/>
          </p:nvSpPr>
          <p:spPr>
            <a:xfrm>
              <a:off x="1323750" y="95610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1750" y="0"/>
                  </a:moveTo>
                  <a:cubicBezTo>
                    <a:pt x="1605" y="0"/>
                    <a:pt x="1461" y="55"/>
                    <a:pt x="1350" y="165"/>
                  </a:cubicBezTo>
                  <a:lnTo>
                    <a:pt x="220" y="1294"/>
                  </a:lnTo>
                  <a:cubicBezTo>
                    <a:pt x="0" y="1517"/>
                    <a:pt x="0" y="1872"/>
                    <a:pt x="220" y="2095"/>
                  </a:cubicBezTo>
                  <a:cubicBezTo>
                    <a:pt x="332" y="2205"/>
                    <a:pt x="476" y="2260"/>
                    <a:pt x="621" y="2260"/>
                  </a:cubicBezTo>
                  <a:cubicBezTo>
                    <a:pt x="765" y="2260"/>
                    <a:pt x="910" y="2205"/>
                    <a:pt x="1021" y="2095"/>
                  </a:cubicBezTo>
                  <a:lnTo>
                    <a:pt x="2151" y="966"/>
                  </a:lnTo>
                  <a:cubicBezTo>
                    <a:pt x="2370" y="743"/>
                    <a:pt x="2370" y="388"/>
                    <a:pt x="2151" y="165"/>
                  </a:cubicBezTo>
                  <a:cubicBezTo>
                    <a:pt x="2039" y="55"/>
                    <a:pt x="1895" y="0"/>
                    <a:pt x="175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8" name="Google Shape;5346;p83">
              <a:extLst>
                <a:ext uri="{FF2B5EF4-FFF2-40B4-BE49-F238E27FC236}">
                  <a16:creationId xmlns:a16="http://schemas.microsoft.com/office/drawing/2014/main" id="{52D7E845-9254-0E06-E5B2-A72EFFAAE7A8}"/>
                </a:ext>
              </a:extLst>
            </p:cNvPr>
            <p:cNvSpPr/>
            <p:nvPr/>
          </p:nvSpPr>
          <p:spPr>
            <a:xfrm>
              <a:off x="1323750" y="109725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621" y="0"/>
                  </a:moveTo>
                  <a:cubicBezTo>
                    <a:pt x="476" y="0"/>
                    <a:pt x="332" y="55"/>
                    <a:pt x="220" y="165"/>
                  </a:cubicBezTo>
                  <a:cubicBezTo>
                    <a:pt x="0" y="388"/>
                    <a:pt x="0" y="743"/>
                    <a:pt x="220" y="966"/>
                  </a:cubicBezTo>
                  <a:lnTo>
                    <a:pt x="1350" y="2095"/>
                  </a:lnTo>
                  <a:cubicBezTo>
                    <a:pt x="1461" y="2205"/>
                    <a:pt x="1605" y="2260"/>
                    <a:pt x="1750" y="2260"/>
                  </a:cubicBezTo>
                  <a:cubicBezTo>
                    <a:pt x="1895" y="2260"/>
                    <a:pt x="2039" y="2205"/>
                    <a:pt x="2151" y="2095"/>
                  </a:cubicBezTo>
                  <a:cubicBezTo>
                    <a:pt x="2370" y="1872"/>
                    <a:pt x="2370" y="1517"/>
                    <a:pt x="2151" y="1294"/>
                  </a:cubicBezTo>
                  <a:lnTo>
                    <a:pt x="1021" y="165"/>
                  </a:lnTo>
                  <a:cubicBezTo>
                    <a:pt x="910" y="55"/>
                    <a:pt x="765" y="0"/>
                    <a:pt x="6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9" name="Google Shape;5347;p83">
              <a:extLst>
                <a:ext uri="{FF2B5EF4-FFF2-40B4-BE49-F238E27FC236}">
                  <a16:creationId xmlns:a16="http://schemas.microsoft.com/office/drawing/2014/main" id="{096537E2-FDC6-EA53-EBE3-FE43264EEABC}"/>
                </a:ext>
              </a:extLst>
            </p:cNvPr>
            <p:cNvSpPr/>
            <p:nvPr/>
          </p:nvSpPr>
          <p:spPr>
            <a:xfrm>
              <a:off x="899850" y="871450"/>
              <a:ext cx="396150" cy="423400"/>
            </a:xfrm>
            <a:custGeom>
              <a:avLst/>
              <a:gdLst/>
              <a:ahLst/>
              <a:cxnLst/>
              <a:rect l="l" t="t" r="r" b="b"/>
              <a:pathLst>
                <a:path w="15846" h="16936" extrusionOk="0">
                  <a:moveTo>
                    <a:pt x="6812" y="4518"/>
                  </a:moveTo>
                  <a:lnTo>
                    <a:pt x="6812" y="10164"/>
                  </a:lnTo>
                  <a:lnTo>
                    <a:pt x="5682" y="10164"/>
                  </a:lnTo>
                  <a:lnTo>
                    <a:pt x="5682" y="4518"/>
                  </a:lnTo>
                  <a:close/>
                  <a:moveTo>
                    <a:pt x="14153" y="1130"/>
                  </a:moveTo>
                  <a:cubicBezTo>
                    <a:pt x="14463" y="1130"/>
                    <a:pt x="14716" y="1380"/>
                    <a:pt x="14716" y="1693"/>
                  </a:cubicBezTo>
                  <a:lnTo>
                    <a:pt x="14716" y="12985"/>
                  </a:lnTo>
                  <a:cubicBezTo>
                    <a:pt x="14716" y="13298"/>
                    <a:pt x="14463" y="13551"/>
                    <a:pt x="14153" y="13551"/>
                  </a:cubicBezTo>
                  <a:lnTo>
                    <a:pt x="13587" y="13551"/>
                  </a:lnTo>
                  <a:lnTo>
                    <a:pt x="13587" y="1130"/>
                  </a:lnTo>
                  <a:close/>
                  <a:moveTo>
                    <a:pt x="13018" y="1"/>
                  </a:moveTo>
                  <a:cubicBezTo>
                    <a:pt x="13012" y="1"/>
                    <a:pt x="13006" y="4"/>
                    <a:pt x="13000" y="4"/>
                  </a:cubicBezTo>
                  <a:cubicBezTo>
                    <a:pt x="12992" y="4"/>
                    <a:pt x="12985" y="4"/>
                    <a:pt x="12978" y="4"/>
                  </a:cubicBezTo>
                  <a:cubicBezTo>
                    <a:pt x="12972" y="4"/>
                    <a:pt x="12967" y="4"/>
                    <a:pt x="12961" y="4"/>
                  </a:cubicBezTo>
                  <a:cubicBezTo>
                    <a:pt x="12797" y="4"/>
                    <a:pt x="12768" y="58"/>
                    <a:pt x="7221" y="3385"/>
                  </a:cubicBezTo>
                  <a:lnTo>
                    <a:pt x="3990" y="3385"/>
                  </a:lnTo>
                  <a:cubicBezTo>
                    <a:pt x="1810" y="3388"/>
                    <a:pt x="0" y="5159"/>
                    <a:pt x="0" y="7339"/>
                  </a:cubicBezTo>
                  <a:cubicBezTo>
                    <a:pt x="0" y="9323"/>
                    <a:pt x="1515" y="10959"/>
                    <a:pt x="3424" y="11236"/>
                  </a:cubicBezTo>
                  <a:lnTo>
                    <a:pt x="3424" y="15244"/>
                  </a:lnTo>
                  <a:cubicBezTo>
                    <a:pt x="3424" y="16180"/>
                    <a:pt x="4183" y="16936"/>
                    <a:pt x="5119" y="16936"/>
                  </a:cubicBezTo>
                  <a:cubicBezTo>
                    <a:pt x="6053" y="16936"/>
                    <a:pt x="6812" y="16180"/>
                    <a:pt x="6812" y="15244"/>
                  </a:cubicBezTo>
                  <a:lnTo>
                    <a:pt x="6812" y="11293"/>
                  </a:lnTo>
                  <a:lnTo>
                    <a:pt x="7221" y="11293"/>
                  </a:lnTo>
                  <a:cubicBezTo>
                    <a:pt x="12690" y="14573"/>
                    <a:pt x="12811" y="14681"/>
                    <a:pt x="12984" y="14681"/>
                  </a:cubicBezTo>
                  <a:cubicBezTo>
                    <a:pt x="12997" y="14681"/>
                    <a:pt x="13009" y="14681"/>
                    <a:pt x="13024" y="14681"/>
                  </a:cubicBezTo>
                  <a:lnTo>
                    <a:pt x="14153" y="14681"/>
                  </a:lnTo>
                  <a:cubicBezTo>
                    <a:pt x="15087" y="14678"/>
                    <a:pt x="15845" y="13922"/>
                    <a:pt x="15845" y="12985"/>
                  </a:cubicBezTo>
                  <a:lnTo>
                    <a:pt x="15845" y="1693"/>
                  </a:lnTo>
                  <a:cubicBezTo>
                    <a:pt x="15845" y="756"/>
                    <a:pt x="15087" y="1"/>
                    <a:pt x="1415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0" name="Google Shape;5369;p83">
            <a:extLst>
              <a:ext uri="{FF2B5EF4-FFF2-40B4-BE49-F238E27FC236}">
                <a16:creationId xmlns:a16="http://schemas.microsoft.com/office/drawing/2014/main" id="{97093D33-FF31-6AFE-98C8-544D6D5BEF7E}"/>
              </a:ext>
            </a:extLst>
          </p:cNvPr>
          <p:cNvGrpSpPr/>
          <p:nvPr/>
        </p:nvGrpSpPr>
        <p:grpSpPr>
          <a:xfrm>
            <a:off x="5652089" y="1529235"/>
            <a:ext cx="649309" cy="552708"/>
            <a:chOff x="5645200" y="879425"/>
            <a:chExt cx="478575" cy="407375"/>
          </a:xfrm>
        </p:grpSpPr>
        <p:sp>
          <p:nvSpPr>
            <p:cNvPr id="41" name="Google Shape;5370;p83">
              <a:extLst>
                <a:ext uri="{FF2B5EF4-FFF2-40B4-BE49-F238E27FC236}">
                  <a16:creationId xmlns:a16="http://schemas.microsoft.com/office/drawing/2014/main" id="{BF052727-4A0D-8CB7-61A9-A77A419E1037}"/>
                </a:ext>
              </a:extLst>
            </p:cNvPr>
            <p:cNvSpPr/>
            <p:nvPr/>
          </p:nvSpPr>
          <p:spPr>
            <a:xfrm>
              <a:off x="6004200" y="1075025"/>
              <a:ext cx="86075" cy="93450"/>
            </a:xfrm>
            <a:custGeom>
              <a:avLst/>
              <a:gdLst/>
              <a:ahLst/>
              <a:cxnLst/>
              <a:rect l="l" t="t" r="r" b="b"/>
              <a:pathLst>
                <a:path w="3443" h="3738" extrusionOk="0">
                  <a:moveTo>
                    <a:pt x="1" y="0"/>
                  </a:moveTo>
                  <a:lnTo>
                    <a:pt x="1" y="3737"/>
                  </a:lnTo>
                  <a:lnTo>
                    <a:pt x="1907" y="3737"/>
                  </a:lnTo>
                  <a:cubicBezTo>
                    <a:pt x="2157" y="3737"/>
                    <a:pt x="2377" y="3574"/>
                    <a:pt x="2449" y="3334"/>
                  </a:cubicBezTo>
                  <a:lnTo>
                    <a:pt x="3443" y="0"/>
                  </a:lnTo>
                  <a:close/>
                </a:path>
              </a:pathLst>
            </a:cu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" name="Google Shape;5371;p83">
              <a:extLst>
                <a:ext uri="{FF2B5EF4-FFF2-40B4-BE49-F238E27FC236}">
                  <a16:creationId xmlns:a16="http://schemas.microsoft.com/office/drawing/2014/main" id="{719D89F0-A050-A469-C0DC-0D2214E06BA3}"/>
                </a:ext>
              </a:extLst>
            </p:cNvPr>
            <p:cNvSpPr/>
            <p:nvPr/>
          </p:nvSpPr>
          <p:spPr>
            <a:xfrm>
              <a:off x="5880900" y="953275"/>
              <a:ext cx="95100" cy="93525"/>
            </a:xfrm>
            <a:custGeom>
              <a:avLst/>
              <a:gdLst/>
              <a:ahLst/>
              <a:cxnLst/>
              <a:rect l="l" t="t" r="r" b="b"/>
              <a:pathLst>
                <a:path w="3804" h="3741" extrusionOk="0">
                  <a:moveTo>
                    <a:pt x="0" y="1"/>
                  </a:moveTo>
                  <a:lnTo>
                    <a:pt x="0" y="3741"/>
                  </a:lnTo>
                  <a:lnTo>
                    <a:pt x="3804" y="3741"/>
                  </a:lnTo>
                  <a:lnTo>
                    <a:pt x="3804" y="1"/>
                  </a:lnTo>
                  <a:close/>
                </a:path>
              </a:pathLst>
            </a:cu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3" name="Google Shape;5372;p83">
              <a:extLst>
                <a:ext uri="{FF2B5EF4-FFF2-40B4-BE49-F238E27FC236}">
                  <a16:creationId xmlns:a16="http://schemas.microsoft.com/office/drawing/2014/main" id="{149ED3FE-61E2-63A7-DC5A-8AACF5BF2D78}"/>
                </a:ext>
              </a:extLst>
            </p:cNvPr>
            <p:cNvSpPr/>
            <p:nvPr/>
          </p:nvSpPr>
          <p:spPr>
            <a:xfrm>
              <a:off x="6004200" y="953275"/>
              <a:ext cx="119575" cy="93525"/>
            </a:xfrm>
            <a:custGeom>
              <a:avLst/>
              <a:gdLst/>
              <a:ahLst/>
              <a:cxnLst/>
              <a:rect l="l" t="t" r="r" b="b"/>
              <a:pathLst>
                <a:path w="4783" h="3741" extrusionOk="0">
                  <a:moveTo>
                    <a:pt x="1" y="1"/>
                  </a:moveTo>
                  <a:lnTo>
                    <a:pt x="1" y="3741"/>
                  </a:lnTo>
                  <a:lnTo>
                    <a:pt x="3777" y="3741"/>
                  </a:lnTo>
                  <a:lnTo>
                    <a:pt x="4674" y="727"/>
                  </a:lnTo>
                  <a:cubicBezTo>
                    <a:pt x="4783" y="365"/>
                    <a:pt x="4512" y="1"/>
                    <a:pt x="4132" y="1"/>
                  </a:cubicBezTo>
                  <a:close/>
                </a:path>
              </a:pathLst>
            </a:cu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" name="Google Shape;5373;p83">
              <a:extLst>
                <a:ext uri="{FF2B5EF4-FFF2-40B4-BE49-F238E27FC236}">
                  <a16:creationId xmlns:a16="http://schemas.microsoft.com/office/drawing/2014/main" id="{644B8598-7485-4D5A-0284-7869D9490747}"/>
                </a:ext>
              </a:extLst>
            </p:cNvPr>
            <p:cNvSpPr/>
            <p:nvPr/>
          </p:nvSpPr>
          <p:spPr>
            <a:xfrm>
              <a:off x="5880900" y="1075025"/>
              <a:ext cx="95100" cy="93450"/>
            </a:xfrm>
            <a:custGeom>
              <a:avLst/>
              <a:gdLst/>
              <a:ahLst/>
              <a:cxnLst/>
              <a:rect l="l" t="t" r="r" b="b"/>
              <a:pathLst>
                <a:path w="3804" h="3738" extrusionOk="0">
                  <a:moveTo>
                    <a:pt x="0" y="0"/>
                  </a:moveTo>
                  <a:lnTo>
                    <a:pt x="0" y="3737"/>
                  </a:lnTo>
                  <a:lnTo>
                    <a:pt x="3804" y="3737"/>
                  </a:lnTo>
                  <a:lnTo>
                    <a:pt x="3804" y="0"/>
                  </a:lnTo>
                  <a:close/>
                </a:path>
              </a:pathLst>
            </a:cu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" name="Google Shape;5374;p83">
              <a:extLst>
                <a:ext uri="{FF2B5EF4-FFF2-40B4-BE49-F238E27FC236}">
                  <a16:creationId xmlns:a16="http://schemas.microsoft.com/office/drawing/2014/main" id="{F0EAE215-41D1-50A8-F75B-587B791D2F93}"/>
                </a:ext>
              </a:extLst>
            </p:cNvPr>
            <p:cNvSpPr/>
            <p:nvPr/>
          </p:nvSpPr>
          <p:spPr>
            <a:xfrm>
              <a:off x="5645200" y="879425"/>
              <a:ext cx="207500" cy="167375"/>
            </a:xfrm>
            <a:custGeom>
              <a:avLst/>
              <a:gdLst/>
              <a:ahLst/>
              <a:cxnLst/>
              <a:rect l="l" t="t" r="r" b="b"/>
              <a:pathLst>
                <a:path w="8300" h="6695" extrusionOk="0">
                  <a:moveTo>
                    <a:pt x="563" y="1"/>
                  </a:moveTo>
                  <a:cubicBezTo>
                    <a:pt x="253" y="1"/>
                    <a:pt x="0" y="254"/>
                    <a:pt x="0" y="564"/>
                  </a:cubicBezTo>
                  <a:cubicBezTo>
                    <a:pt x="0" y="877"/>
                    <a:pt x="253" y="1130"/>
                    <a:pt x="563" y="1130"/>
                  </a:cubicBezTo>
                  <a:lnTo>
                    <a:pt x="2403" y="1130"/>
                  </a:lnTo>
                  <a:lnTo>
                    <a:pt x="3159" y="3672"/>
                  </a:lnTo>
                  <a:cubicBezTo>
                    <a:pt x="3162" y="3678"/>
                    <a:pt x="3162" y="3687"/>
                    <a:pt x="3165" y="3696"/>
                  </a:cubicBezTo>
                  <a:lnTo>
                    <a:pt x="4059" y="6695"/>
                  </a:lnTo>
                  <a:lnTo>
                    <a:pt x="8299" y="6695"/>
                  </a:lnTo>
                  <a:lnTo>
                    <a:pt x="8299" y="2955"/>
                  </a:lnTo>
                  <a:lnTo>
                    <a:pt x="4123" y="2955"/>
                  </a:lnTo>
                  <a:lnTo>
                    <a:pt x="3364" y="404"/>
                  </a:lnTo>
                  <a:cubicBezTo>
                    <a:pt x="3295" y="163"/>
                    <a:pt x="3072" y="1"/>
                    <a:pt x="2822" y="1"/>
                  </a:cubicBezTo>
                  <a:close/>
                </a:path>
              </a:pathLst>
            </a:cu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" name="Google Shape;5375;p83">
              <a:extLst>
                <a:ext uri="{FF2B5EF4-FFF2-40B4-BE49-F238E27FC236}">
                  <a16:creationId xmlns:a16="http://schemas.microsoft.com/office/drawing/2014/main" id="{88A21F98-8135-E866-23D7-3A9F29014346}"/>
                </a:ext>
              </a:extLst>
            </p:cNvPr>
            <p:cNvSpPr/>
            <p:nvPr/>
          </p:nvSpPr>
          <p:spPr>
            <a:xfrm>
              <a:off x="5722500" y="1075025"/>
              <a:ext cx="370875" cy="211775"/>
            </a:xfrm>
            <a:custGeom>
              <a:avLst/>
              <a:gdLst/>
              <a:ahLst/>
              <a:cxnLst/>
              <a:rect l="l" t="t" r="r" b="b"/>
              <a:pathLst>
                <a:path w="14835" h="8471" extrusionOk="0">
                  <a:moveTo>
                    <a:pt x="1305" y="0"/>
                  </a:moveTo>
                  <a:lnTo>
                    <a:pt x="2082" y="2614"/>
                  </a:lnTo>
                  <a:cubicBezTo>
                    <a:pt x="901" y="2701"/>
                    <a:pt x="1" y="3704"/>
                    <a:pt x="40" y="4887"/>
                  </a:cubicBezTo>
                  <a:cubicBezTo>
                    <a:pt x="82" y="6071"/>
                    <a:pt x="1049" y="7010"/>
                    <a:pt x="2232" y="7019"/>
                  </a:cubicBezTo>
                  <a:lnTo>
                    <a:pt x="2795" y="7019"/>
                  </a:lnTo>
                  <a:cubicBezTo>
                    <a:pt x="3045" y="7878"/>
                    <a:pt x="3834" y="8471"/>
                    <a:pt x="4731" y="8471"/>
                  </a:cubicBezTo>
                  <a:cubicBezTo>
                    <a:pt x="5629" y="8471"/>
                    <a:pt x="6418" y="7878"/>
                    <a:pt x="6671" y="7019"/>
                  </a:cubicBezTo>
                  <a:lnTo>
                    <a:pt x="9667" y="7019"/>
                  </a:lnTo>
                  <a:cubicBezTo>
                    <a:pt x="9917" y="7878"/>
                    <a:pt x="10709" y="8471"/>
                    <a:pt x="11606" y="8471"/>
                  </a:cubicBezTo>
                  <a:cubicBezTo>
                    <a:pt x="12500" y="8471"/>
                    <a:pt x="13292" y="7878"/>
                    <a:pt x="13542" y="7019"/>
                  </a:cubicBezTo>
                  <a:lnTo>
                    <a:pt x="14271" y="7019"/>
                  </a:lnTo>
                  <a:cubicBezTo>
                    <a:pt x="14581" y="7019"/>
                    <a:pt x="14834" y="6766"/>
                    <a:pt x="14834" y="6453"/>
                  </a:cubicBezTo>
                  <a:cubicBezTo>
                    <a:pt x="14834" y="6140"/>
                    <a:pt x="14581" y="5890"/>
                    <a:pt x="14271" y="5890"/>
                  </a:cubicBezTo>
                  <a:lnTo>
                    <a:pt x="13542" y="5890"/>
                  </a:lnTo>
                  <a:cubicBezTo>
                    <a:pt x="13292" y="5029"/>
                    <a:pt x="12500" y="4436"/>
                    <a:pt x="11606" y="4436"/>
                  </a:cubicBezTo>
                  <a:cubicBezTo>
                    <a:pt x="10709" y="4436"/>
                    <a:pt x="9917" y="5029"/>
                    <a:pt x="9667" y="5890"/>
                  </a:cubicBezTo>
                  <a:lnTo>
                    <a:pt x="6671" y="5890"/>
                  </a:lnTo>
                  <a:cubicBezTo>
                    <a:pt x="6418" y="5029"/>
                    <a:pt x="5629" y="4436"/>
                    <a:pt x="4731" y="4436"/>
                  </a:cubicBezTo>
                  <a:cubicBezTo>
                    <a:pt x="3834" y="4436"/>
                    <a:pt x="3045" y="5029"/>
                    <a:pt x="2792" y="5890"/>
                  </a:cubicBezTo>
                  <a:lnTo>
                    <a:pt x="2232" y="5890"/>
                  </a:lnTo>
                  <a:cubicBezTo>
                    <a:pt x="1639" y="5890"/>
                    <a:pt x="1157" y="5408"/>
                    <a:pt x="1157" y="4815"/>
                  </a:cubicBezTo>
                  <a:cubicBezTo>
                    <a:pt x="1157" y="4219"/>
                    <a:pt x="1639" y="3737"/>
                    <a:pt x="2232" y="3737"/>
                  </a:cubicBezTo>
                  <a:lnTo>
                    <a:pt x="5207" y="3737"/>
                  </a:lnTo>
                  <a:lnTo>
                    <a:pt x="5207" y="0"/>
                  </a:lnTo>
                  <a:close/>
                </a:path>
              </a:pathLst>
            </a:cu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6546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358DB-5F12-79BC-3BDB-FA5E28266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BF71C32-07BE-0BF9-8797-7F5538BC3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취약점 탐색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554D9DE-223A-563A-06B1-2024CEE3F8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관리자 권한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0562F492-0C2F-0C98-BF70-FC532148B3D3}"/>
              </a:ext>
            </a:extLst>
          </p:cNvPr>
          <p:cNvSpPr/>
          <p:nvPr/>
        </p:nvSpPr>
        <p:spPr>
          <a:xfrm>
            <a:off x="316974" y="2259099"/>
            <a:ext cx="2242684" cy="103260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텍스트 개체 틀 4">
            <a:extLst>
              <a:ext uri="{FF2B5EF4-FFF2-40B4-BE49-F238E27FC236}">
                <a16:creationId xmlns:a16="http://schemas.microsoft.com/office/drawing/2014/main" id="{0629DF19-26D8-14EC-E667-5007FDA78F73}"/>
              </a:ext>
            </a:extLst>
          </p:cNvPr>
          <p:cNvSpPr txBox="1">
            <a:spLocks/>
          </p:cNvSpPr>
          <p:nvPr/>
        </p:nvSpPr>
        <p:spPr>
          <a:xfrm>
            <a:off x="316973" y="2259097"/>
            <a:ext cx="1232033" cy="33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exend"/>
              <a:buNone/>
              <a:defRPr sz="16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Lexend"/>
                <a:sym typeface="Lexen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r>
              <a:rPr lang="en-US" altLang="ko-KR" sz="1050" dirty="0"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cmd.exe</a:t>
            </a:r>
            <a:endParaRPr lang="ko-KR" altLang="en-US" sz="1050" dirty="0"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</p:txBody>
      </p:sp>
      <p:sp>
        <p:nvSpPr>
          <p:cNvPr id="11" name="텍스트 개체 틀 4">
            <a:extLst>
              <a:ext uri="{FF2B5EF4-FFF2-40B4-BE49-F238E27FC236}">
                <a16:creationId xmlns:a16="http://schemas.microsoft.com/office/drawing/2014/main" id="{F8B9A742-6C73-E6C6-BAB0-062C451CAC9C}"/>
              </a:ext>
            </a:extLst>
          </p:cNvPr>
          <p:cNvSpPr txBox="1">
            <a:spLocks/>
          </p:cNvSpPr>
          <p:nvPr/>
        </p:nvSpPr>
        <p:spPr>
          <a:xfrm>
            <a:off x="316973" y="2466886"/>
            <a:ext cx="2242684" cy="824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exend"/>
              <a:buNone/>
              <a:defRPr sz="16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Lexend"/>
                <a:sym typeface="Lexen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r>
              <a:rPr lang="en-US" altLang="ko-KR" sz="1050" dirty="0">
                <a:latin typeface="나눔스퀘어OTF Light" panose="020B0600000101010101" pitchFamily="34" charset="-127"/>
                <a:ea typeface="나눔스퀘어OTF Light" panose="020B0600000101010101" pitchFamily="34" charset="-127"/>
              </a:rPr>
              <a:t>User : oriotie</a:t>
            </a:r>
          </a:p>
          <a:p>
            <a:r>
              <a:rPr lang="en-US" altLang="ko-KR" sz="1050" dirty="0">
                <a:latin typeface="나눔스퀘어OTF Light" panose="020B0600000101010101" pitchFamily="34" charset="-127"/>
                <a:ea typeface="나눔스퀘어OTF Light" panose="020B0600000101010101" pitchFamily="34" charset="-127"/>
              </a:rPr>
              <a:t>Privileges : Limited</a:t>
            </a:r>
          </a:p>
          <a:p>
            <a:r>
              <a:rPr lang="en-US" altLang="ko-KR" sz="1050" dirty="0">
                <a:latin typeface="나눔스퀘어OTF Light" panose="020B0600000101010101" pitchFamily="34" charset="-127"/>
                <a:ea typeface="나눔스퀘어OTF Light" panose="020B0600000101010101" pitchFamily="34" charset="-127"/>
              </a:rPr>
              <a:t>Integrity Level : Medium</a:t>
            </a:r>
          </a:p>
          <a:p>
            <a:r>
              <a:rPr lang="en-US" altLang="ko-KR" sz="1050" dirty="0">
                <a:latin typeface="나눔스퀘어OTF Light" panose="020B0600000101010101" pitchFamily="34" charset="-127"/>
                <a:ea typeface="나눔스퀘어OTF Light" panose="020B0600000101010101" pitchFamily="34" charset="-127"/>
              </a:rPr>
              <a:t>Administrator Group : Deny only</a:t>
            </a:r>
          </a:p>
          <a:p>
            <a:endParaRPr lang="ko-KR" altLang="en-US" sz="1050" dirty="0">
              <a:latin typeface="나눔스퀘어OTF Light" panose="020B0600000101010101" pitchFamily="34" charset="-127"/>
              <a:ea typeface="나눔스퀘어OTF Light" panose="020B0600000101010101" pitchFamily="34" charset="-127"/>
            </a:endParaRPr>
          </a:p>
        </p:txBody>
      </p:sp>
      <p:pic>
        <p:nvPicPr>
          <p:cNvPr id="13" name="그림 12" descr="텍스트, 스크린샷, 디스플레이, 폰트이(가) 표시된 사진&#10;&#10;자동 생성된 설명">
            <a:extLst>
              <a:ext uri="{FF2B5EF4-FFF2-40B4-BE49-F238E27FC236}">
                <a16:creationId xmlns:a16="http://schemas.microsoft.com/office/drawing/2014/main" id="{8B66C2E7-6FE5-3743-042A-E4E820129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596" y="3737460"/>
            <a:ext cx="1555307" cy="1067771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157A2077-65CA-6B94-F2EC-F3B2EFB1AE5A}"/>
              </a:ext>
            </a:extLst>
          </p:cNvPr>
          <p:cNvSpPr/>
          <p:nvPr/>
        </p:nvSpPr>
        <p:spPr>
          <a:xfrm>
            <a:off x="4153468" y="2376567"/>
            <a:ext cx="1017119" cy="71864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ko-KR" altLang="en-US" sz="3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나눔스퀘어OTF Bold" panose="020B0600000101010101" pitchFamily="34" charset="-127"/>
              <a:ea typeface="나눔스퀘어OTF Bold" panose="020B0600000101010101" pitchFamily="34" charset="-127"/>
              <a:cs typeface="Arial"/>
              <a:sym typeface="Arial"/>
            </a:endParaRPr>
          </a:p>
        </p:txBody>
      </p:sp>
      <p:sp>
        <p:nvSpPr>
          <p:cNvPr id="18" name="화살표: 왼쪽 17">
            <a:extLst>
              <a:ext uri="{FF2B5EF4-FFF2-40B4-BE49-F238E27FC236}">
                <a16:creationId xmlns:a16="http://schemas.microsoft.com/office/drawing/2014/main" id="{65B69B88-B6C8-20D5-DD16-A727FB7E8A8D}"/>
              </a:ext>
            </a:extLst>
          </p:cNvPr>
          <p:cNvSpPr/>
          <p:nvPr/>
        </p:nvSpPr>
        <p:spPr>
          <a:xfrm flipH="1">
            <a:off x="2665538" y="2735888"/>
            <a:ext cx="1393328" cy="218410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DA054F-91B1-A431-1B66-D021E0044746}"/>
              </a:ext>
            </a:extLst>
          </p:cNvPr>
          <p:cNvSpPr txBox="1"/>
          <p:nvPr/>
        </p:nvSpPr>
        <p:spPr>
          <a:xfrm>
            <a:off x="2637658" y="2335778"/>
            <a:ext cx="144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000" dirty="0">
                <a:solidFill>
                  <a:schemeClr val="accent2">
                    <a:lumMod val="40000"/>
                    <a:lumOff val="60000"/>
                  </a:schemeClr>
                </a:solidFill>
                <a:latin typeface="나눔스퀘어OTF Light" panose="020B0600000101010101" pitchFamily="34" charset="-127"/>
                <a:ea typeface="나눔스퀘어OTF Light" panose="020B0600000101010101" pitchFamily="34" charset="-127"/>
              </a:rPr>
              <a:t>관리자 권한으로 </a:t>
            </a:r>
            <a:r>
              <a:rPr lang="en-US" altLang="ko-KR" sz="1000" dirty="0">
                <a:solidFill>
                  <a:schemeClr val="accent2">
                    <a:lumMod val="40000"/>
                    <a:lumOff val="60000"/>
                  </a:schemeClr>
                </a:solidFill>
                <a:latin typeface="나눔스퀘어OTF Light" panose="020B0600000101010101" pitchFamily="34" charset="-127"/>
                <a:ea typeface="나눔스퀘어OTF Light" panose="020B0600000101010101" pitchFamily="34" charset="-127"/>
              </a:rPr>
              <a:t>cmd.exe</a:t>
            </a:r>
            <a:r>
              <a:rPr lang="ko-KR" altLang="en-US" sz="1000" dirty="0">
                <a:solidFill>
                  <a:schemeClr val="accent2">
                    <a:lumMod val="40000"/>
                    <a:lumOff val="60000"/>
                  </a:schemeClr>
                </a:solidFill>
                <a:latin typeface="나눔스퀘어OTF Light" panose="020B0600000101010101" pitchFamily="34" charset="-127"/>
                <a:ea typeface="나눔스퀘어OTF Light" panose="020B0600000101010101" pitchFamily="34" charset="-127"/>
              </a:rPr>
              <a:t> 실행</a:t>
            </a:r>
            <a:r>
              <a:rPr lang="en-US" altLang="ko-KR" sz="1000" dirty="0">
                <a:solidFill>
                  <a:schemeClr val="accent2">
                    <a:lumMod val="40000"/>
                    <a:lumOff val="60000"/>
                  </a:schemeClr>
                </a:solidFill>
                <a:latin typeface="나눔스퀘어OTF Light" panose="020B0600000101010101" pitchFamily="34" charset="-127"/>
                <a:ea typeface="나눔스퀘어OTF Light" panose="020B0600000101010101" pitchFamily="34" charset="-127"/>
              </a:rPr>
              <a:t> </a:t>
            </a:r>
            <a:r>
              <a:rPr lang="ko-KR" altLang="en-US" sz="1000" dirty="0">
                <a:solidFill>
                  <a:schemeClr val="accent2">
                    <a:lumMod val="40000"/>
                    <a:lumOff val="60000"/>
                  </a:schemeClr>
                </a:solidFill>
                <a:latin typeface="나눔스퀘어OTF Light" panose="020B0600000101010101" pitchFamily="34" charset="-127"/>
                <a:ea typeface="나눔스퀘어OTF Light" panose="020B0600000101010101" pitchFamily="34" charset="-127"/>
              </a:rPr>
              <a:t>요청</a:t>
            </a:r>
            <a:endParaRPr lang="en-US" altLang="ko-KR" sz="1000" dirty="0">
              <a:solidFill>
                <a:schemeClr val="accent2">
                  <a:lumMod val="40000"/>
                  <a:lumOff val="60000"/>
                </a:schemeClr>
              </a:solidFill>
              <a:latin typeface="나눔스퀘어OTF Light" panose="020B0600000101010101" pitchFamily="34" charset="-127"/>
              <a:ea typeface="나눔스퀘어OTF Light" panose="020B0600000101010101" pitchFamily="34" charset="-127"/>
            </a:endParaRPr>
          </a:p>
        </p:txBody>
      </p:sp>
      <p:sp>
        <p:nvSpPr>
          <p:cNvPr id="3" name="화살표: 아래쪽 2">
            <a:extLst>
              <a:ext uri="{FF2B5EF4-FFF2-40B4-BE49-F238E27FC236}">
                <a16:creationId xmlns:a16="http://schemas.microsoft.com/office/drawing/2014/main" id="{275F6F3D-A306-4B88-DE9F-A5390F7093BD}"/>
              </a:ext>
            </a:extLst>
          </p:cNvPr>
          <p:cNvSpPr/>
          <p:nvPr/>
        </p:nvSpPr>
        <p:spPr>
          <a:xfrm flipH="1">
            <a:off x="4407041" y="3259759"/>
            <a:ext cx="200465" cy="313148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화살표: 위쪽 3">
            <a:extLst>
              <a:ext uri="{FF2B5EF4-FFF2-40B4-BE49-F238E27FC236}">
                <a16:creationId xmlns:a16="http://schemas.microsoft.com/office/drawing/2014/main" id="{37313F81-4F5D-A4D1-6128-CF055C32723B}"/>
              </a:ext>
            </a:extLst>
          </p:cNvPr>
          <p:cNvSpPr/>
          <p:nvPr/>
        </p:nvSpPr>
        <p:spPr>
          <a:xfrm flipH="1">
            <a:off x="4700611" y="3259759"/>
            <a:ext cx="200465" cy="313148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C372-2497-7236-A7EC-AF3A22FF3592}"/>
              </a:ext>
            </a:extLst>
          </p:cNvPr>
          <p:cNvSpPr txBox="1"/>
          <p:nvPr/>
        </p:nvSpPr>
        <p:spPr>
          <a:xfrm>
            <a:off x="4863408" y="3212517"/>
            <a:ext cx="12985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00" dirty="0">
                <a:solidFill>
                  <a:schemeClr val="accent2">
                    <a:lumMod val="40000"/>
                    <a:lumOff val="60000"/>
                  </a:schemeClr>
                </a:solidFill>
                <a:latin typeface="나눔스퀘어OTF Light" panose="020B0600000101010101" pitchFamily="34" charset="-127"/>
                <a:ea typeface="나눔스퀘어OTF Light" panose="020B0600000101010101" pitchFamily="34" charset="-127"/>
              </a:rPr>
              <a:t>UAC</a:t>
            </a:r>
            <a:r>
              <a:rPr lang="ko-KR" altLang="en-US" sz="1000" dirty="0">
                <a:solidFill>
                  <a:schemeClr val="accent2">
                    <a:lumMod val="40000"/>
                    <a:lumOff val="60000"/>
                  </a:schemeClr>
                </a:solidFill>
                <a:latin typeface="나눔스퀘어OTF Light" panose="020B0600000101010101" pitchFamily="34" charset="-127"/>
                <a:ea typeface="나눔스퀘어OTF Light" panose="020B0600000101010101" pitchFamily="34" charset="-127"/>
              </a:rPr>
              <a:t>에서</a:t>
            </a:r>
            <a:br>
              <a:rPr lang="en-US" altLang="ko-KR" sz="1000" dirty="0">
                <a:solidFill>
                  <a:schemeClr val="accent2">
                    <a:lumMod val="40000"/>
                    <a:lumOff val="60000"/>
                  </a:schemeClr>
                </a:solidFill>
                <a:latin typeface="나눔스퀘어OTF Light" panose="020B0600000101010101" pitchFamily="34" charset="-127"/>
                <a:ea typeface="나눔스퀘어OTF Light" panose="020B0600000101010101" pitchFamily="34" charset="-127"/>
              </a:rPr>
            </a:br>
            <a:r>
              <a:rPr lang="ko-KR" altLang="en-US" sz="1000" dirty="0">
                <a:solidFill>
                  <a:schemeClr val="accent2">
                    <a:lumMod val="40000"/>
                    <a:lumOff val="60000"/>
                  </a:schemeClr>
                </a:solidFill>
                <a:latin typeface="나눔스퀘어OTF Light" panose="020B0600000101010101" pitchFamily="34" charset="-127"/>
                <a:ea typeface="나눔스퀘어OTF Light" panose="020B0600000101010101" pitchFamily="34" charset="-127"/>
              </a:rPr>
              <a:t>권한</a:t>
            </a:r>
            <a:r>
              <a:rPr lang="en-US" altLang="ko-KR" sz="1000" dirty="0">
                <a:solidFill>
                  <a:schemeClr val="accent2">
                    <a:lumMod val="40000"/>
                    <a:lumOff val="60000"/>
                  </a:schemeClr>
                </a:solidFill>
                <a:latin typeface="나눔스퀘어OTF Light" panose="020B0600000101010101" pitchFamily="34" charset="-127"/>
                <a:ea typeface="나눔스퀘어OTF Light" panose="020B0600000101010101" pitchFamily="34" charset="-127"/>
              </a:rPr>
              <a:t> </a:t>
            </a:r>
            <a:r>
              <a:rPr lang="ko-KR" altLang="en-US" sz="1000" dirty="0">
                <a:solidFill>
                  <a:schemeClr val="accent2">
                    <a:lumMod val="40000"/>
                    <a:lumOff val="60000"/>
                  </a:schemeClr>
                </a:solidFill>
                <a:latin typeface="나눔스퀘어OTF Light" panose="020B0600000101010101" pitchFamily="34" charset="-127"/>
                <a:ea typeface="나눔스퀘어OTF Light" panose="020B0600000101010101" pitchFamily="34" charset="-127"/>
              </a:rPr>
              <a:t>부여 여부 확인 </a:t>
            </a:r>
            <a:endParaRPr lang="en-US" altLang="ko-KR" sz="1000" dirty="0">
              <a:solidFill>
                <a:schemeClr val="accent2">
                  <a:lumMod val="40000"/>
                  <a:lumOff val="60000"/>
                </a:schemeClr>
              </a:solidFill>
              <a:latin typeface="나눔스퀘어OTF Light" panose="020B0600000101010101" pitchFamily="34" charset="-127"/>
              <a:ea typeface="나눔스퀘어OTF Light" panose="020B0600000101010101" pitchFamily="34" charset="-127"/>
            </a:endParaRPr>
          </a:p>
        </p:txBody>
      </p:sp>
      <p:sp>
        <p:nvSpPr>
          <p:cNvPr id="8" name="화살표: 왼쪽 7">
            <a:extLst>
              <a:ext uri="{FF2B5EF4-FFF2-40B4-BE49-F238E27FC236}">
                <a16:creationId xmlns:a16="http://schemas.microsoft.com/office/drawing/2014/main" id="{DC58587E-FD04-9811-AB31-5D0C41A63245}"/>
              </a:ext>
            </a:extLst>
          </p:cNvPr>
          <p:cNvSpPr/>
          <p:nvPr/>
        </p:nvSpPr>
        <p:spPr>
          <a:xfrm flipH="1">
            <a:off x="5343190" y="2735888"/>
            <a:ext cx="1393328" cy="218410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9FF5A5-2AA6-6885-907B-07E07726F394}"/>
              </a:ext>
            </a:extLst>
          </p:cNvPr>
          <p:cNvSpPr txBox="1"/>
          <p:nvPr/>
        </p:nvSpPr>
        <p:spPr>
          <a:xfrm>
            <a:off x="5315310" y="2335778"/>
            <a:ext cx="144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000" dirty="0">
                <a:solidFill>
                  <a:schemeClr val="accent2">
                    <a:lumMod val="40000"/>
                    <a:lumOff val="60000"/>
                  </a:schemeClr>
                </a:solidFill>
                <a:latin typeface="나눔스퀘어OTF Light" panose="020B0600000101010101" pitchFamily="34" charset="-127"/>
                <a:ea typeface="나눔스퀘어OTF Light" panose="020B0600000101010101" pitchFamily="34" charset="-127"/>
              </a:rPr>
              <a:t>관리자 권한으로</a:t>
            </a:r>
            <a:endParaRPr lang="en-US" altLang="ko-KR" sz="1000" dirty="0">
              <a:solidFill>
                <a:schemeClr val="accent2">
                  <a:lumMod val="40000"/>
                  <a:lumOff val="60000"/>
                </a:schemeClr>
              </a:solidFill>
              <a:latin typeface="나눔스퀘어OTF Light" panose="020B0600000101010101" pitchFamily="34" charset="-127"/>
              <a:ea typeface="나눔스퀘어OTF Light" panose="020B0600000101010101" pitchFamily="34" charset="-127"/>
            </a:endParaRPr>
          </a:p>
          <a:p>
            <a:pPr algn="ctr"/>
            <a:r>
              <a:rPr lang="ko-KR" altLang="en-US" sz="1000" dirty="0">
                <a:solidFill>
                  <a:schemeClr val="accent2">
                    <a:lumMod val="40000"/>
                    <a:lumOff val="60000"/>
                  </a:schemeClr>
                </a:solidFill>
                <a:latin typeface="나눔스퀘어OTF Light" panose="020B0600000101010101" pitchFamily="34" charset="-127"/>
                <a:ea typeface="나눔스퀘어OTF Light" panose="020B0600000101010101" pitchFamily="34" charset="-127"/>
              </a:rPr>
              <a:t>새로운 </a:t>
            </a:r>
            <a:r>
              <a:rPr lang="en-US" altLang="ko-KR" sz="1000" dirty="0">
                <a:solidFill>
                  <a:schemeClr val="accent2">
                    <a:lumMod val="40000"/>
                    <a:lumOff val="60000"/>
                  </a:schemeClr>
                </a:solidFill>
                <a:latin typeface="나눔스퀘어OTF Light" panose="020B0600000101010101" pitchFamily="34" charset="-127"/>
                <a:ea typeface="나눔스퀘어OTF Light" panose="020B0600000101010101" pitchFamily="34" charset="-127"/>
              </a:rPr>
              <a:t>cmd.exe</a:t>
            </a:r>
            <a:r>
              <a:rPr lang="ko-KR" altLang="en-US" sz="1000" dirty="0">
                <a:solidFill>
                  <a:schemeClr val="accent2">
                    <a:lumMod val="40000"/>
                    <a:lumOff val="60000"/>
                  </a:schemeClr>
                </a:solidFill>
                <a:latin typeface="나눔스퀘어OTF Light" panose="020B0600000101010101" pitchFamily="34" charset="-127"/>
                <a:ea typeface="나눔스퀘어OTF Light" panose="020B0600000101010101" pitchFamily="34" charset="-127"/>
              </a:rPr>
              <a:t> 실행</a:t>
            </a:r>
            <a:endParaRPr lang="en-US" altLang="ko-KR" sz="1000" dirty="0">
              <a:solidFill>
                <a:schemeClr val="accent2">
                  <a:lumMod val="40000"/>
                  <a:lumOff val="60000"/>
                </a:schemeClr>
              </a:solidFill>
              <a:latin typeface="나눔스퀘어OTF Light" panose="020B0600000101010101" pitchFamily="34" charset="-127"/>
              <a:ea typeface="나눔스퀘어OTF Light" panose="020B0600000101010101" pitchFamily="34" charset="-127"/>
            </a:endParaRPr>
          </a:p>
        </p:txBody>
      </p:sp>
      <p:sp>
        <p:nvSpPr>
          <p:cNvPr id="19" name="텍스트 개체 틀 4">
            <a:extLst>
              <a:ext uri="{FF2B5EF4-FFF2-40B4-BE49-F238E27FC236}">
                <a16:creationId xmlns:a16="http://schemas.microsoft.com/office/drawing/2014/main" id="{B8DDE4EA-A082-74D3-9D0B-6592611EB117}"/>
              </a:ext>
            </a:extLst>
          </p:cNvPr>
          <p:cNvSpPr txBox="1">
            <a:spLocks/>
          </p:cNvSpPr>
          <p:nvPr/>
        </p:nvSpPr>
        <p:spPr>
          <a:xfrm>
            <a:off x="6736518" y="2259097"/>
            <a:ext cx="1232033" cy="33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exend"/>
              <a:buNone/>
              <a:defRPr sz="16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Lexend"/>
                <a:sym typeface="Lexen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r>
              <a:rPr lang="en-US" altLang="ko-KR" sz="1050" dirty="0"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cmd.exe</a:t>
            </a:r>
            <a:endParaRPr lang="ko-KR" altLang="en-US" sz="1050" dirty="0"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</p:txBody>
      </p:sp>
      <p:sp>
        <p:nvSpPr>
          <p:cNvPr id="21" name="텍스트 개체 틀 4">
            <a:extLst>
              <a:ext uri="{FF2B5EF4-FFF2-40B4-BE49-F238E27FC236}">
                <a16:creationId xmlns:a16="http://schemas.microsoft.com/office/drawing/2014/main" id="{CE4FC77D-A38E-9F14-B480-1198B2D65981}"/>
              </a:ext>
            </a:extLst>
          </p:cNvPr>
          <p:cNvSpPr txBox="1">
            <a:spLocks/>
          </p:cNvSpPr>
          <p:nvPr/>
        </p:nvSpPr>
        <p:spPr>
          <a:xfrm>
            <a:off x="6747322" y="2466886"/>
            <a:ext cx="2242684" cy="824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exend"/>
              <a:buNone/>
              <a:defRPr sz="16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Lexend"/>
                <a:sym typeface="Lexen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r>
              <a:rPr lang="en-US" altLang="ko-KR" sz="1050" dirty="0">
                <a:latin typeface="나눔스퀘어OTF Light" panose="020B0600000101010101" pitchFamily="34" charset="-127"/>
                <a:ea typeface="나눔스퀘어OTF Light" panose="020B0600000101010101" pitchFamily="34" charset="-127"/>
              </a:rPr>
              <a:t>User : oriotie</a:t>
            </a:r>
          </a:p>
          <a:p>
            <a:r>
              <a:rPr lang="en-US" altLang="ko-KR" sz="1050" dirty="0">
                <a:latin typeface="나눔스퀘어OTF Light" panose="020B0600000101010101" pitchFamily="34" charset="-127"/>
                <a:ea typeface="나눔스퀘어OTF Light" panose="020B0600000101010101" pitchFamily="34" charset="-127"/>
              </a:rPr>
              <a:t>Privileges : Full</a:t>
            </a:r>
          </a:p>
          <a:p>
            <a:r>
              <a:rPr lang="en-US" altLang="ko-KR" sz="1050" dirty="0">
                <a:latin typeface="나눔스퀘어OTF Light" panose="020B0600000101010101" pitchFamily="34" charset="-127"/>
                <a:ea typeface="나눔스퀘어OTF Light" panose="020B0600000101010101" pitchFamily="34" charset="-127"/>
              </a:rPr>
              <a:t>Integrity Level : High</a:t>
            </a:r>
          </a:p>
          <a:p>
            <a:r>
              <a:rPr lang="en-US" altLang="ko-KR" sz="1050" dirty="0">
                <a:latin typeface="나눔스퀘어OTF Light" panose="020B0600000101010101" pitchFamily="34" charset="-127"/>
                <a:ea typeface="나눔스퀘어OTF Light" panose="020B0600000101010101" pitchFamily="34" charset="-127"/>
              </a:rPr>
              <a:t>Administrator Group : Enabled</a:t>
            </a:r>
            <a:endParaRPr lang="ko-KR" altLang="en-US" sz="1050" dirty="0">
              <a:latin typeface="나눔스퀘어OTF Light" panose="020B0600000101010101" pitchFamily="34" charset="-127"/>
              <a:ea typeface="나눔스퀘어OTF Light" panose="020B0600000101010101" pitchFamily="34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D31CB008-ED59-4DDD-6250-C0D3E6EE0457}"/>
              </a:ext>
            </a:extLst>
          </p:cNvPr>
          <p:cNvSpPr/>
          <p:nvPr/>
        </p:nvSpPr>
        <p:spPr>
          <a:xfrm>
            <a:off x="6830941" y="2259099"/>
            <a:ext cx="2148261" cy="103260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2" name="그림 21" descr="직사각형, 사각형, 일렉트릭 블루, 블루이(가) 표시된 사진&#10;&#10;자동 생성된 설명">
            <a:extLst>
              <a:ext uri="{FF2B5EF4-FFF2-40B4-BE49-F238E27FC236}">
                <a16:creationId xmlns:a16="http://schemas.microsoft.com/office/drawing/2014/main" id="{5DD3517C-E4B6-B2A8-BABA-2E29922DCDD5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484" y1="42109" x2="41484" y2="42109"/>
                        <a14:foregroundMark x1="59453" y1="39453" x2="59453" y2="39453"/>
                        <a14:foregroundMark x1="42422" y1="59297" x2="42109" y2="596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834" y="2395694"/>
            <a:ext cx="680386" cy="68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3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11795-1682-FBA2-7C8B-DBC84A9B2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7F829A-9862-E350-5A71-5AD1059AD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취약점 탐색</a:t>
            </a:r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0EEAD7D5-C17F-3AF4-38B6-D57093AB7AF1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572000" y="2003592"/>
            <a:ext cx="4529138" cy="2157600"/>
          </a:xfrm>
        </p:spPr>
        <p:txBody>
          <a:bodyPr/>
          <a:lstStyle/>
          <a:p>
            <a:r>
              <a:rPr lang="ko-KR" altLang="en-US" dirty="0"/>
              <a:t>어떤 주체에 어느 권한을 허용</a:t>
            </a:r>
            <a:r>
              <a:rPr lang="en-US" altLang="ko-KR" dirty="0"/>
              <a:t>/</a:t>
            </a:r>
            <a:r>
              <a:rPr lang="ko-KR" altLang="en-US" dirty="0"/>
              <a:t>거부할 것인가</a:t>
            </a:r>
            <a:r>
              <a:rPr lang="en-US" altLang="ko-KR" dirty="0"/>
              <a:t>?</a:t>
            </a:r>
          </a:p>
          <a:p>
            <a:r>
              <a:rPr lang="ko-KR" altLang="en-US" dirty="0"/>
              <a:t>허용 여부는 </a:t>
            </a:r>
            <a:r>
              <a:rPr lang="en-US" altLang="ko-KR" dirty="0"/>
              <a:t>DACL</a:t>
            </a:r>
            <a:r>
              <a:rPr lang="ko-KR" altLang="en-US" dirty="0"/>
              <a:t>의 상단에서부터 판별</a:t>
            </a:r>
            <a:endParaRPr lang="en-US" altLang="ko-KR" dirty="0"/>
          </a:p>
          <a:p>
            <a:r>
              <a:rPr lang="ko-KR" altLang="en-US" dirty="0"/>
              <a:t>명시되어 있지 않을 시 거부로 처리</a:t>
            </a:r>
            <a:endParaRPr lang="en-US" altLang="ko-KR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51498D3-23B7-ED43-679E-7E1DC5CB9B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DACL</a:t>
            </a:r>
            <a:endParaRPr lang="ko-KR" altLang="en-US" dirty="0"/>
          </a:p>
        </p:txBody>
      </p:sp>
      <p:pic>
        <p:nvPicPr>
          <p:cNvPr id="1026" name="Picture 2" descr="dacl that grants differing access rights based on group membership">
            <a:extLst>
              <a:ext uri="{FF2B5EF4-FFF2-40B4-BE49-F238E27FC236}">
                <a16:creationId xmlns:a16="http://schemas.microsoft.com/office/drawing/2014/main" id="{41441948-D3CB-9A49-4207-5BB770152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2039405"/>
            <a:ext cx="3076575" cy="207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393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F99F2-8F8F-1172-0771-C79684C36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3A90C75-972E-8A3B-AFC7-B50B28798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취약점 탐색</a:t>
            </a:r>
          </a:p>
        </p:txBody>
      </p:sp>
      <p:sp>
        <p:nvSpPr>
          <p:cNvPr id="5" name="부제목 4">
            <a:extLst>
              <a:ext uri="{FF2B5EF4-FFF2-40B4-BE49-F238E27FC236}">
                <a16:creationId xmlns:a16="http://schemas.microsoft.com/office/drawing/2014/main" id="{283AC595-8EBD-DC20-90A4-586166CD9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024" y="1737003"/>
            <a:ext cx="7269659" cy="2157600"/>
          </a:xfrm>
        </p:spPr>
        <p:txBody>
          <a:bodyPr anchor="t"/>
          <a:lstStyle/>
          <a:p>
            <a:r>
              <a:rPr lang="en-US" altLang="ko-KR" dirty="0"/>
              <a:t>system informer</a:t>
            </a:r>
          </a:p>
          <a:p>
            <a:r>
              <a:rPr lang="en-US" altLang="ko-KR" dirty="0"/>
              <a:t>process monitor</a:t>
            </a:r>
          </a:p>
          <a:p>
            <a:r>
              <a:rPr lang="en-US" altLang="ko-KR" dirty="0" err="1"/>
              <a:t>windbg</a:t>
            </a:r>
            <a:endParaRPr lang="en-US" altLang="ko-KR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3F35A88-2037-BBC0-CAE8-E27638D190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탐색</a:t>
            </a:r>
            <a:r>
              <a:rPr lang="en-US" altLang="ko-KR" dirty="0"/>
              <a:t> </a:t>
            </a:r>
            <a:r>
              <a:rPr lang="ko-KR" altLang="en-US" dirty="0"/>
              <a:t>도구</a:t>
            </a:r>
          </a:p>
        </p:txBody>
      </p:sp>
    </p:spTree>
    <p:extLst>
      <p:ext uri="{BB962C8B-B14F-4D97-AF65-F5344CB8AC3E}">
        <p14:creationId xmlns:p14="http://schemas.microsoft.com/office/powerpoint/2010/main" val="3580126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BA4DA5A-6328-6D8D-FC30-4CCE35CFB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취약점 탐색</a:t>
            </a:r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D115CEDC-55DF-B94F-D8AA-3DB7FC8E99B5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715875" y="2226273"/>
            <a:ext cx="3605100" cy="2157600"/>
          </a:xfrm>
        </p:spPr>
        <p:txBody>
          <a:bodyPr/>
          <a:lstStyle/>
          <a:p>
            <a:r>
              <a:rPr lang="ko-KR" altLang="en-US" dirty="0"/>
              <a:t>프로세스 상세</a:t>
            </a:r>
            <a:r>
              <a:rPr lang="en-US" altLang="ko-KR" dirty="0"/>
              <a:t> </a:t>
            </a:r>
            <a:r>
              <a:rPr lang="ko-KR" altLang="en-US" dirty="0"/>
              <a:t>정보 확인</a:t>
            </a:r>
            <a:endParaRPr lang="en-US" altLang="ko-KR" dirty="0"/>
          </a:p>
          <a:p>
            <a:r>
              <a:rPr lang="ko-KR" altLang="en-US" dirty="0"/>
              <a:t>부모</a:t>
            </a:r>
            <a:r>
              <a:rPr lang="en-US" altLang="ko-KR" dirty="0"/>
              <a:t>-</a:t>
            </a:r>
            <a:r>
              <a:rPr lang="ko-KR" altLang="en-US" dirty="0"/>
              <a:t>자식 프로세스간 표시</a:t>
            </a:r>
            <a:endParaRPr lang="en-US" altLang="ko-KR" dirty="0"/>
          </a:p>
          <a:p>
            <a:r>
              <a:rPr lang="ko-KR" altLang="en-US" dirty="0"/>
              <a:t>프로세스 권한</a:t>
            </a:r>
            <a:endParaRPr lang="en-US" altLang="ko-KR" dirty="0"/>
          </a:p>
          <a:p>
            <a:r>
              <a:rPr lang="ko-KR" altLang="en-US" dirty="0"/>
              <a:t>사용중인 파일 목록</a:t>
            </a:r>
            <a:endParaRPr lang="en-US" altLang="ko-KR" dirty="0"/>
          </a:p>
          <a:p>
            <a:r>
              <a:rPr lang="ko-KR" altLang="en-US" dirty="0"/>
              <a:t>실행파일 위치 및 시작 명령어</a:t>
            </a:r>
            <a:endParaRPr lang="en-US" altLang="ko-KR" dirty="0"/>
          </a:p>
          <a:p>
            <a:r>
              <a:rPr lang="ko-KR" altLang="en-US" dirty="0"/>
              <a:t>로드된 </a:t>
            </a:r>
            <a:r>
              <a:rPr lang="en-US" altLang="ko-KR" dirty="0"/>
              <a:t>Dynamic Link Libraries</a:t>
            </a:r>
            <a:r>
              <a:rPr lang="ko-KR" altLang="en-US" dirty="0"/>
              <a:t> 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9824F66-F7F5-3DCC-6DBA-392EE7F9F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탐색 도구 </a:t>
            </a:r>
            <a:r>
              <a:rPr lang="en-US" altLang="ko-KR" dirty="0"/>
              <a:t>– system informer</a:t>
            </a:r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0660747-98B6-2145-8F1D-85F6AC453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983" y="2019198"/>
            <a:ext cx="295773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01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9264F-8416-96DC-56A2-296789506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2453DC-171E-EBC0-F8E0-DE8DF965B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취약점 탐색</a:t>
            </a:r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96B37E20-5610-963D-9AF2-7E1FBC645D18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5410233" y="1874205"/>
            <a:ext cx="3605100" cy="2157600"/>
          </a:xfrm>
        </p:spPr>
        <p:txBody>
          <a:bodyPr/>
          <a:lstStyle/>
          <a:p>
            <a:r>
              <a:rPr lang="ko-KR" altLang="en-US" dirty="0"/>
              <a:t>파일</a:t>
            </a:r>
            <a:r>
              <a:rPr lang="en-US" altLang="ko-KR" dirty="0"/>
              <a:t> </a:t>
            </a:r>
            <a:r>
              <a:rPr lang="ko-KR" altLang="en-US" dirty="0"/>
              <a:t>입출력 추적 목적으로 사용</a:t>
            </a:r>
            <a:endParaRPr lang="en-US" altLang="ko-KR" dirty="0"/>
          </a:p>
          <a:p>
            <a:r>
              <a:rPr lang="ko-KR" altLang="en-US" dirty="0"/>
              <a:t>요청 권한</a:t>
            </a:r>
            <a:r>
              <a:rPr lang="en-US" altLang="ko-KR" dirty="0"/>
              <a:t>, </a:t>
            </a:r>
            <a:r>
              <a:rPr lang="ko-KR" altLang="en-US" dirty="0"/>
              <a:t>내용</a:t>
            </a:r>
            <a:r>
              <a:rPr lang="en-US" altLang="ko-KR" dirty="0"/>
              <a:t>, </a:t>
            </a:r>
            <a:r>
              <a:rPr lang="ko-KR" altLang="en-US" dirty="0"/>
              <a:t>결과 확인 가능</a:t>
            </a:r>
            <a:endParaRPr lang="en-US" altLang="ko-KR" dirty="0"/>
          </a:p>
          <a:p>
            <a:r>
              <a:rPr lang="en-US" altLang="ko-KR" dirty="0" err="1"/>
              <a:t>api</a:t>
            </a:r>
            <a:r>
              <a:rPr lang="en-US" altLang="ko-KR" dirty="0"/>
              <a:t> </a:t>
            </a:r>
            <a:r>
              <a:rPr lang="ko-KR" altLang="en-US" dirty="0"/>
              <a:t>호출 코드 위치 확인</a:t>
            </a:r>
            <a:endParaRPr lang="en-US" altLang="ko-KR" dirty="0"/>
          </a:p>
          <a:p>
            <a:r>
              <a:rPr lang="ko-KR" altLang="en-US" dirty="0"/>
              <a:t>요청 프로세스 확인</a:t>
            </a:r>
            <a:endParaRPr lang="en-US" altLang="ko-KR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0225020-694A-AD4C-0D53-3F737934AA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탐색 도구 </a:t>
            </a:r>
            <a:r>
              <a:rPr lang="en-US" altLang="ko-KR" dirty="0"/>
              <a:t>– process monitor</a:t>
            </a:r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C9CA6FA-580B-A344-7CAC-F95166D12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734" y="2066822"/>
            <a:ext cx="4283499" cy="177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50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208F8-80A8-92D9-AC9D-853E0A259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31404B-BA64-94B6-5FE3-3169588F8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취약점 탐색</a:t>
            </a:r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A6BB0EF1-0B95-E885-7C3D-A923C1D678A8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5331994" y="1874205"/>
            <a:ext cx="3812005" cy="2157600"/>
          </a:xfrm>
        </p:spPr>
        <p:txBody>
          <a:bodyPr/>
          <a:lstStyle/>
          <a:p>
            <a:r>
              <a:rPr lang="ko-KR" altLang="en-US" dirty="0"/>
              <a:t>윈도우</a:t>
            </a:r>
            <a:r>
              <a:rPr lang="en-US" altLang="ko-KR" dirty="0"/>
              <a:t> </a:t>
            </a:r>
            <a:r>
              <a:rPr lang="ko-KR" altLang="en-US" dirty="0"/>
              <a:t>애플리케이션 </a:t>
            </a:r>
            <a:r>
              <a:rPr lang="en-US" altLang="ko-KR" dirty="0"/>
              <a:t>&amp; </a:t>
            </a:r>
            <a:r>
              <a:rPr lang="ko-KR" altLang="en-US" dirty="0"/>
              <a:t>커널 </a:t>
            </a:r>
            <a:r>
              <a:rPr lang="ko-KR" altLang="en-US" dirty="0" err="1"/>
              <a:t>디버거</a:t>
            </a:r>
            <a:endParaRPr lang="en-US" altLang="ko-KR" dirty="0"/>
          </a:p>
          <a:p>
            <a:r>
              <a:rPr lang="ko-KR" altLang="en-US" dirty="0" err="1"/>
              <a:t>콜스택</a:t>
            </a:r>
            <a:r>
              <a:rPr lang="ko-KR" altLang="en-US" dirty="0"/>
              <a:t> </a:t>
            </a:r>
            <a:r>
              <a:rPr lang="en-US" altLang="ko-KR" dirty="0"/>
              <a:t>&amp; </a:t>
            </a:r>
            <a:r>
              <a:rPr lang="ko-KR" altLang="en-US" dirty="0"/>
              <a:t>어셈블리</a:t>
            </a:r>
            <a:r>
              <a:rPr lang="en-US" altLang="ko-KR" dirty="0"/>
              <a:t> &amp; </a:t>
            </a:r>
            <a:r>
              <a:rPr lang="ko-KR" altLang="en-US" dirty="0"/>
              <a:t>명령어 결과 한화면에</a:t>
            </a:r>
            <a:endParaRPr lang="en-US" altLang="ko-KR" dirty="0"/>
          </a:p>
          <a:p>
            <a:r>
              <a:rPr lang="ko-KR" altLang="en-US" dirty="0"/>
              <a:t>역방향 디버깅 가능</a:t>
            </a:r>
            <a:endParaRPr lang="en-US" altLang="ko-KR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5668E89-C5B0-46A4-E108-E7EC3DE1B9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탐색 도구 </a:t>
            </a:r>
            <a:r>
              <a:rPr lang="en-US" altLang="ko-KR" dirty="0"/>
              <a:t>– </a:t>
            </a:r>
            <a:r>
              <a:rPr lang="en-US" altLang="ko-KR" dirty="0" err="1"/>
              <a:t>windbg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CAC9BDEA-9FE0-4E40-3B90-4EB930250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565" y="1769980"/>
            <a:ext cx="4089805" cy="248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36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1496A-43A4-2ED8-FC6C-C0A0028A9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39787BD-D672-53BD-00ED-293F9B9D0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취약점 탐색</a:t>
            </a:r>
          </a:p>
        </p:txBody>
      </p:sp>
      <p:sp>
        <p:nvSpPr>
          <p:cNvPr id="9" name="부제목 8">
            <a:extLst>
              <a:ext uri="{FF2B5EF4-FFF2-40B4-BE49-F238E27FC236}">
                <a16:creationId xmlns:a16="http://schemas.microsoft.com/office/drawing/2014/main" id="{BCD5B313-D3F2-79AC-EEB7-8FB2FA5B6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5816" y="3134517"/>
            <a:ext cx="5773939" cy="909637"/>
          </a:xfrm>
        </p:spPr>
        <p:txBody>
          <a:bodyPr/>
          <a:lstStyle/>
          <a:p>
            <a:r>
              <a:rPr lang="ko-KR" altLang="en-US" dirty="0"/>
              <a:t>유저의 </a:t>
            </a:r>
            <a:r>
              <a:rPr lang="en-US" altLang="ko-KR" dirty="0"/>
              <a:t>%temp%</a:t>
            </a:r>
            <a:r>
              <a:rPr lang="ko-KR" altLang="en-US" dirty="0"/>
              <a:t> 경로에 로그 관련 디렉토리</a:t>
            </a:r>
            <a:r>
              <a:rPr lang="en-US" altLang="ko-KR" dirty="0"/>
              <a:t>(</a:t>
            </a:r>
            <a:r>
              <a:rPr lang="en-US" altLang="ko-KR" dirty="0" err="1"/>
              <a:t>redacted_dir</a:t>
            </a:r>
            <a:r>
              <a:rPr lang="en-US" altLang="ko-KR" dirty="0"/>
              <a:t>)</a:t>
            </a:r>
            <a:r>
              <a:rPr lang="ko-KR" altLang="en-US" dirty="0"/>
              <a:t> 생성 시도</a:t>
            </a:r>
            <a:endParaRPr lang="en-US" altLang="ko-KR" dirty="0"/>
          </a:p>
          <a:p>
            <a:r>
              <a:rPr lang="ko-KR" altLang="en-US" dirty="0">
                <a:solidFill>
                  <a:srgbClr val="FFC000"/>
                </a:solidFill>
              </a:rPr>
              <a:t>디렉토리가 존재하면 내용물과 디렉토리를 같이 삭제함</a:t>
            </a:r>
            <a:endParaRPr lang="en-US" altLang="ko-KR" dirty="0">
              <a:solidFill>
                <a:srgbClr val="FFC000"/>
              </a:solidFill>
            </a:endParaRPr>
          </a:p>
          <a:p>
            <a:r>
              <a:rPr lang="ko-KR" altLang="en-US" dirty="0"/>
              <a:t>해당 프로세스는 관리자 권한으로 동작 중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69B24B7-0BA6-B7F7-CF82-91B6073BD7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취약점 분석 </a:t>
            </a:r>
            <a:r>
              <a:rPr lang="en-US" altLang="ko-KR" dirty="0"/>
              <a:t>– </a:t>
            </a:r>
            <a:r>
              <a:rPr lang="ko-KR" altLang="en-US" dirty="0"/>
              <a:t>파일 입출력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B9683BB2-2FCD-1723-4D8E-EC2463FE7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774" y="2025518"/>
            <a:ext cx="6042025" cy="72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13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FDA6B-6978-9317-C8F0-AC3BA1ABF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D1A3344-7097-81C2-0D0A-B30AE4F1C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취약점 탐색</a:t>
            </a:r>
          </a:p>
        </p:txBody>
      </p:sp>
      <p:sp>
        <p:nvSpPr>
          <p:cNvPr id="17" name="부제목 16">
            <a:extLst>
              <a:ext uri="{FF2B5EF4-FFF2-40B4-BE49-F238E27FC236}">
                <a16:creationId xmlns:a16="http://schemas.microsoft.com/office/drawing/2014/main" id="{0FC735BE-7E85-EABA-6F49-64697F0CF763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5226609" y="1900632"/>
            <a:ext cx="3605100" cy="2157600"/>
          </a:xfrm>
        </p:spPr>
        <p:txBody>
          <a:bodyPr/>
          <a:lstStyle/>
          <a:p>
            <a:r>
              <a:rPr lang="ko-KR" altLang="en-US" dirty="0"/>
              <a:t>두 디렉토리 모두</a:t>
            </a:r>
            <a:br>
              <a:rPr lang="en-US" altLang="ko-KR" dirty="0"/>
            </a:br>
            <a:r>
              <a:rPr lang="ko-KR" altLang="en-US" dirty="0"/>
              <a:t>일반 사용자에게 쓰기 및 삭제 권한 존재</a:t>
            </a:r>
            <a:endParaRPr lang="en-US" altLang="ko-KR" dirty="0"/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86C63204-DB54-3FA7-0097-3667EAFB76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텍스트 개체 틀 4">
            <a:extLst>
              <a:ext uri="{FF2B5EF4-FFF2-40B4-BE49-F238E27FC236}">
                <a16:creationId xmlns:a16="http://schemas.microsoft.com/office/drawing/2014/main" id="{23FEB7FD-1A57-7912-9B8F-775E39D2BD85}"/>
              </a:ext>
            </a:extLst>
          </p:cNvPr>
          <p:cNvSpPr txBox="1">
            <a:spLocks/>
          </p:cNvSpPr>
          <p:nvPr/>
        </p:nvSpPr>
        <p:spPr>
          <a:xfrm>
            <a:off x="421522" y="1416051"/>
            <a:ext cx="1165225" cy="38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exend"/>
              <a:buNone/>
              <a:defRPr sz="16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Lexend"/>
                <a:sym typeface="Lexen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r>
              <a:rPr lang="en-US" altLang="ko-KR" sz="1200" dirty="0"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%temp%</a:t>
            </a:r>
            <a:endParaRPr lang="ko-KR" altLang="en-US" sz="1200" dirty="0"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DF45353-70DD-4B02-C9E7-7BFFFB3E5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14" y="1768626"/>
            <a:ext cx="1957388" cy="2593674"/>
          </a:xfrm>
          <a:prstGeom prst="rect">
            <a:avLst/>
          </a:prstGeom>
        </p:spPr>
      </p:pic>
      <p:sp>
        <p:nvSpPr>
          <p:cNvPr id="9" name="텍스트 개체 틀 4">
            <a:extLst>
              <a:ext uri="{FF2B5EF4-FFF2-40B4-BE49-F238E27FC236}">
                <a16:creationId xmlns:a16="http://schemas.microsoft.com/office/drawing/2014/main" id="{AB6741F7-8ADC-BDEA-B6D8-6D1109917026}"/>
              </a:ext>
            </a:extLst>
          </p:cNvPr>
          <p:cNvSpPr txBox="1">
            <a:spLocks/>
          </p:cNvSpPr>
          <p:nvPr/>
        </p:nvSpPr>
        <p:spPr>
          <a:xfrm>
            <a:off x="2856062" y="1416051"/>
            <a:ext cx="2293543" cy="38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exend"/>
              <a:buNone/>
              <a:defRPr sz="16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Lexend"/>
                <a:sym typeface="Lexen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r>
              <a:rPr lang="en-US" altLang="ko-KR" sz="1200" dirty="0"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%temp%\</a:t>
            </a:r>
            <a:r>
              <a:rPr lang="en-US" altLang="ko-KR" sz="1200" dirty="0" err="1"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redacted_dir</a:t>
            </a:r>
            <a:endParaRPr lang="ko-KR" altLang="en-US" sz="1200" dirty="0"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C763C17-3660-FA74-BB7C-C748BFC83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598" y="1768626"/>
            <a:ext cx="1955008" cy="259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55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A1EE88A-C9D7-B2AA-0856-7F683B847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취약점</a:t>
            </a:r>
            <a:r>
              <a:rPr lang="en-US" altLang="ko-KR" dirty="0"/>
              <a:t> </a:t>
            </a:r>
            <a:r>
              <a:rPr lang="ko-KR" altLang="en-US" dirty="0"/>
              <a:t>탐색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13ABBCE-44E3-25AC-D435-B81CFC8BBB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025" y="1737003"/>
            <a:ext cx="6944562" cy="2157600"/>
          </a:xfrm>
        </p:spPr>
        <p:txBody>
          <a:bodyPr/>
          <a:lstStyle/>
          <a:p>
            <a:r>
              <a:rPr lang="ko-KR" altLang="en-US" dirty="0">
                <a:solidFill>
                  <a:srgbClr val="FFC000"/>
                </a:solidFill>
              </a:rPr>
              <a:t>경로에</a:t>
            </a:r>
            <a:r>
              <a:rPr lang="en-US" altLang="ko-KR" dirty="0">
                <a:solidFill>
                  <a:srgbClr val="FFC000"/>
                </a:solidFill>
              </a:rPr>
              <a:t> </a:t>
            </a:r>
            <a:r>
              <a:rPr lang="ko-KR" altLang="en-US" dirty="0">
                <a:solidFill>
                  <a:srgbClr val="FFC000"/>
                </a:solidFill>
              </a:rPr>
              <a:t>대한 검증 부재</a:t>
            </a:r>
            <a:endParaRPr lang="en-US" altLang="ko-KR" dirty="0">
              <a:solidFill>
                <a:srgbClr val="FFC000"/>
              </a:solidFill>
            </a:endParaRPr>
          </a:p>
          <a:p>
            <a:r>
              <a:rPr lang="ko-KR" altLang="en-US" dirty="0"/>
              <a:t>동일한 이름의 </a:t>
            </a:r>
            <a:r>
              <a:rPr lang="ko-KR" altLang="en-US" dirty="0" err="1"/>
              <a:t>심볼릭</a:t>
            </a:r>
            <a:r>
              <a:rPr lang="ko-KR" altLang="en-US" dirty="0"/>
              <a:t> 링크를 생성하면 임의 파일 삭제 가능</a:t>
            </a:r>
            <a:endParaRPr lang="en-US" altLang="ko-KR" dirty="0"/>
          </a:p>
          <a:p>
            <a:r>
              <a:rPr lang="ko-KR" altLang="en-US" dirty="0"/>
              <a:t>파일 </a:t>
            </a:r>
            <a:r>
              <a:rPr lang="ko-KR" altLang="en-US" dirty="0" err="1"/>
              <a:t>심볼릭</a:t>
            </a:r>
            <a:r>
              <a:rPr lang="ko-KR" altLang="en-US" dirty="0"/>
              <a:t> 링크는 </a:t>
            </a:r>
            <a:r>
              <a:rPr lang="en-US" altLang="ko-KR" dirty="0" err="1"/>
              <a:t>SeCreateSymbolicLinkPrivilege</a:t>
            </a:r>
            <a:r>
              <a:rPr lang="en-US" altLang="ko-KR" dirty="0"/>
              <a:t> </a:t>
            </a:r>
            <a:r>
              <a:rPr lang="ko-KR" altLang="en-US" dirty="0"/>
              <a:t>권한이 있어야 생성 가능</a:t>
            </a:r>
            <a:endParaRPr lang="en-US" altLang="ko-KR" dirty="0"/>
          </a:p>
          <a:p>
            <a:r>
              <a:rPr lang="ko-KR" altLang="en-US" dirty="0"/>
              <a:t>디렉토리 </a:t>
            </a:r>
            <a:r>
              <a:rPr lang="ko-KR" altLang="en-US" dirty="0" err="1"/>
              <a:t>심볼릭</a:t>
            </a:r>
            <a:r>
              <a:rPr lang="ko-KR" altLang="en-US" dirty="0"/>
              <a:t> 링크</a:t>
            </a:r>
            <a:r>
              <a:rPr lang="en-US" altLang="ko-KR" dirty="0"/>
              <a:t>(junction point)</a:t>
            </a:r>
            <a:r>
              <a:rPr lang="ko-KR" altLang="en-US" dirty="0"/>
              <a:t>는 쓰기 권한만 있으면 생성 가능</a:t>
            </a:r>
            <a:endParaRPr lang="en-US" altLang="ko-KR" dirty="0"/>
          </a:p>
          <a:p>
            <a:r>
              <a:rPr lang="en-US" altLang="ko-KR" dirty="0">
                <a:solidFill>
                  <a:srgbClr val="FFFF00"/>
                </a:solidFill>
              </a:rPr>
              <a:t>Temp</a:t>
            </a:r>
            <a:r>
              <a:rPr lang="ko-KR" altLang="en-US" dirty="0">
                <a:solidFill>
                  <a:srgbClr val="FFFF00"/>
                </a:solidFill>
              </a:rPr>
              <a:t> 디렉토리에 </a:t>
            </a:r>
            <a:r>
              <a:rPr lang="en-US" altLang="ko-KR" dirty="0" err="1">
                <a:solidFill>
                  <a:srgbClr val="FFFF00"/>
                </a:solidFill>
              </a:rPr>
              <a:t>redacted_dir</a:t>
            </a:r>
            <a:r>
              <a:rPr lang="ko-KR" altLang="en-US" dirty="0">
                <a:solidFill>
                  <a:srgbClr val="FFFF00"/>
                </a:solidFill>
              </a:rPr>
              <a:t>라는 이름으로 </a:t>
            </a:r>
            <a:r>
              <a:rPr lang="en-US" altLang="ko-KR" dirty="0">
                <a:solidFill>
                  <a:srgbClr val="FFFF00"/>
                </a:solidFill>
              </a:rPr>
              <a:t>junction point</a:t>
            </a:r>
            <a:r>
              <a:rPr lang="ko-KR" altLang="en-US" dirty="0">
                <a:solidFill>
                  <a:srgbClr val="FFFF00"/>
                </a:solidFill>
              </a:rPr>
              <a:t>를 만들자</a:t>
            </a:r>
            <a:r>
              <a:rPr lang="en-US" altLang="ko-KR" dirty="0">
                <a:solidFill>
                  <a:srgbClr val="FFFF00"/>
                </a:solidFill>
              </a:rPr>
              <a:t>!</a:t>
            </a:r>
            <a:endParaRPr lang="ko-KR" altLang="en-US" dirty="0">
              <a:solidFill>
                <a:srgbClr val="FFFF00"/>
              </a:solidFill>
            </a:endParaRP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11202D36-C1A0-FEED-1EB3-565988CB29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 err="1"/>
              <a:t>익스플로잇</a:t>
            </a:r>
            <a:r>
              <a:rPr lang="en-US" altLang="ko-KR" dirty="0"/>
              <a:t> </a:t>
            </a:r>
            <a:r>
              <a:rPr lang="ko-KR" altLang="en-US" dirty="0"/>
              <a:t>방법</a:t>
            </a:r>
          </a:p>
        </p:txBody>
      </p:sp>
    </p:spTree>
    <p:extLst>
      <p:ext uri="{BB962C8B-B14F-4D97-AF65-F5344CB8AC3E}">
        <p14:creationId xmlns:p14="http://schemas.microsoft.com/office/powerpoint/2010/main" val="2785123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D162FF-C949-B118-1980-C3A1A1230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취약점</a:t>
            </a:r>
            <a:r>
              <a:rPr lang="en-US" altLang="ko-KR" dirty="0"/>
              <a:t> </a:t>
            </a:r>
            <a:r>
              <a:rPr lang="ko-KR" altLang="en-US" dirty="0"/>
              <a:t>탐색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ABD465C-4021-3BC9-F06C-FE94E02E41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 err="1"/>
              <a:t>익스플로잇</a:t>
            </a:r>
            <a:r>
              <a:rPr lang="ko-KR" altLang="en-US" dirty="0"/>
              <a:t> 방법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AA955210-FF2D-F8B7-4038-4F9DF643AACD}"/>
              </a:ext>
            </a:extLst>
          </p:cNvPr>
          <p:cNvSpPr/>
          <p:nvPr/>
        </p:nvSpPr>
        <p:spPr>
          <a:xfrm>
            <a:off x="724274" y="1930744"/>
            <a:ext cx="2418373" cy="200806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8" name="Google Shape;8131;p89">
            <a:extLst>
              <a:ext uri="{FF2B5EF4-FFF2-40B4-BE49-F238E27FC236}">
                <a16:creationId xmlns:a16="http://schemas.microsoft.com/office/drawing/2014/main" id="{D3620CF1-BC1F-4ECE-6396-F88739E3351C}"/>
              </a:ext>
            </a:extLst>
          </p:cNvPr>
          <p:cNvGrpSpPr/>
          <p:nvPr/>
        </p:nvGrpSpPr>
        <p:grpSpPr>
          <a:xfrm>
            <a:off x="873114" y="2305471"/>
            <a:ext cx="281918" cy="266280"/>
            <a:chOff x="-6690625" y="3631325"/>
            <a:chExt cx="307225" cy="292225"/>
          </a:xfrm>
          <a:solidFill>
            <a:schemeClr val="tx1"/>
          </a:solidFill>
        </p:grpSpPr>
        <p:sp>
          <p:nvSpPr>
            <p:cNvPr id="9" name="Google Shape;8132;p89">
              <a:extLst>
                <a:ext uri="{FF2B5EF4-FFF2-40B4-BE49-F238E27FC236}">
                  <a16:creationId xmlns:a16="http://schemas.microsoft.com/office/drawing/2014/main" id="{2B776C16-9F24-10C8-F9F2-D869B757B187}"/>
                </a:ext>
              </a:extLst>
            </p:cNvPr>
            <p:cNvSpPr/>
            <p:nvPr/>
          </p:nvSpPr>
          <p:spPr>
            <a:xfrm>
              <a:off x="-6690625" y="3631325"/>
              <a:ext cx="222925" cy="292225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133;p89">
              <a:extLst>
                <a:ext uri="{FF2B5EF4-FFF2-40B4-BE49-F238E27FC236}">
                  <a16:creationId xmlns:a16="http://schemas.microsoft.com/office/drawing/2014/main" id="{CC2C5494-BCAB-89B5-AB6D-EEB9A2596614}"/>
                </a:ext>
              </a:extLst>
            </p:cNvPr>
            <p:cNvSpPr/>
            <p:nvPr/>
          </p:nvSpPr>
          <p:spPr>
            <a:xfrm>
              <a:off x="-6604350" y="3832175"/>
              <a:ext cx="58675" cy="56550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134;p89">
              <a:extLst>
                <a:ext uri="{FF2B5EF4-FFF2-40B4-BE49-F238E27FC236}">
                  <a16:creationId xmlns:a16="http://schemas.microsoft.com/office/drawing/2014/main" id="{D466F1C3-418A-1D7B-43DB-D09EC2AD90AE}"/>
                </a:ext>
              </a:extLst>
            </p:cNvPr>
            <p:cNvSpPr/>
            <p:nvPr/>
          </p:nvSpPr>
          <p:spPr>
            <a:xfrm>
              <a:off x="-6470875" y="3684775"/>
              <a:ext cx="87475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135;p89">
              <a:extLst>
                <a:ext uri="{FF2B5EF4-FFF2-40B4-BE49-F238E27FC236}">
                  <a16:creationId xmlns:a16="http://schemas.microsoft.com/office/drawing/2014/main" id="{EED46D92-D28A-1A03-FA82-2B1AACBE9504}"/>
                </a:ext>
              </a:extLst>
            </p:cNvPr>
            <p:cNvSpPr/>
            <p:nvPr/>
          </p:nvSpPr>
          <p:spPr>
            <a:xfrm>
              <a:off x="-6578775" y="3721900"/>
              <a:ext cx="143375" cy="143375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136;p89">
              <a:extLst>
                <a:ext uri="{FF2B5EF4-FFF2-40B4-BE49-F238E27FC236}">
                  <a16:creationId xmlns:a16="http://schemas.microsoft.com/office/drawing/2014/main" id="{ABABB518-8DAE-85EE-0EA9-0059565F782D}"/>
                </a:ext>
              </a:extLst>
            </p:cNvPr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8188;p89">
            <a:extLst>
              <a:ext uri="{FF2B5EF4-FFF2-40B4-BE49-F238E27FC236}">
                <a16:creationId xmlns:a16="http://schemas.microsoft.com/office/drawing/2014/main" id="{BAF47960-A635-11A5-2CBF-D56C64CA3E33}"/>
              </a:ext>
            </a:extLst>
          </p:cNvPr>
          <p:cNvGrpSpPr/>
          <p:nvPr/>
        </p:nvGrpSpPr>
        <p:grpSpPr>
          <a:xfrm>
            <a:off x="859193" y="2709808"/>
            <a:ext cx="255704" cy="241836"/>
            <a:chOff x="-6329875" y="3992050"/>
            <a:chExt cx="291425" cy="291450"/>
          </a:xfrm>
          <a:solidFill>
            <a:schemeClr val="tx1"/>
          </a:solidFill>
        </p:grpSpPr>
        <p:sp>
          <p:nvSpPr>
            <p:cNvPr id="15" name="Google Shape;8189;p89">
              <a:extLst>
                <a:ext uri="{FF2B5EF4-FFF2-40B4-BE49-F238E27FC236}">
                  <a16:creationId xmlns:a16="http://schemas.microsoft.com/office/drawing/2014/main" id="{B73FE261-71D7-D7DB-F58B-5775EACC4B69}"/>
                </a:ext>
              </a:extLst>
            </p:cNvPr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90;p89">
              <a:extLst>
                <a:ext uri="{FF2B5EF4-FFF2-40B4-BE49-F238E27FC236}">
                  <a16:creationId xmlns:a16="http://schemas.microsoft.com/office/drawing/2014/main" id="{EC660952-1E50-5A93-E501-81F6A8302C4F}"/>
                </a:ext>
              </a:extLst>
            </p:cNvPr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91;p89">
              <a:extLst>
                <a:ext uri="{FF2B5EF4-FFF2-40B4-BE49-F238E27FC236}">
                  <a16:creationId xmlns:a16="http://schemas.microsoft.com/office/drawing/2014/main" id="{8D07F946-3E0D-F6AC-81AF-2130759965D2}"/>
                </a:ext>
              </a:extLst>
            </p:cNvPr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192;p89">
              <a:extLst>
                <a:ext uri="{FF2B5EF4-FFF2-40B4-BE49-F238E27FC236}">
                  <a16:creationId xmlns:a16="http://schemas.microsoft.com/office/drawing/2014/main" id="{014F851F-2689-AF76-8500-E30EF0FEFD10}"/>
                </a:ext>
              </a:extLst>
            </p:cNvPr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7ED54B8-2936-1DB2-3CBF-DB0E5C03221D}"/>
              </a:ext>
            </a:extLst>
          </p:cNvPr>
          <p:cNvSpPr txBox="1"/>
          <p:nvPr/>
        </p:nvSpPr>
        <p:spPr>
          <a:xfrm>
            <a:off x="724274" y="1939119"/>
            <a:ext cx="9841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tx1"/>
                </a:solidFill>
              </a:rPr>
              <a:t>%temp%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FF50CA-2850-ABCD-FA8F-31628EE14B60}"/>
              </a:ext>
            </a:extLst>
          </p:cNvPr>
          <p:cNvSpPr txBox="1"/>
          <p:nvPr/>
        </p:nvSpPr>
        <p:spPr>
          <a:xfrm>
            <a:off x="1177864" y="2308218"/>
            <a:ext cx="10611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 err="1">
                <a:solidFill>
                  <a:schemeClr val="tx1"/>
                </a:solidFill>
              </a:rPr>
              <a:t>aaa.tmp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grpSp>
        <p:nvGrpSpPr>
          <p:cNvPr id="26" name="Google Shape;8131;p89">
            <a:extLst>
              <a:ext uri="{FF2B5EF4-FFF2-40B4-BE49-F238E27FC236}">
                <a16:creationId xmlns:a16="http://schemas.microsoft.com/office/drawing/2014/main" id="{7C8C6E8B-4EFF-88F7-A437-7496DC01A779}"/>
              </a:ext>
            </a:extLst>
          </p:cNvPr>
          <p:cNvGrpSpPr/>
          <p:nvPr/>
        </p:nvGrpSpPr>
        <p:grpSpPr>
          <a:xfrm>
            <a:off x="873114" y="3151610"/>
            <a:ext cx="281918" cy="266280"/>
            <a:chOff x="-6690625" y="3631325"/>
            <a:chExt cx="307225" cy="292225"/>
          </a:xfrm>
          <a:solidFill>
            <a:schemeClr val="tx1"/>
          </a:solidFill>
        </p:grpSpPr>
        <p:sp>
          <p:nvSpPr>
            <p:cNvPr id="27" name="Google Shape;8132;p89">
              <a:extLst>
                <a:ext uri="{FF2B5EF4-FFF2-40B4-BE49-F238E27FC236}">
                  <a16:creationId xmlns:a16="http://schemas.microsoft.com/office/drawing/2014/main" id="{5395B188-45C1-981F-3F7A-E3A623283480}"/>
                </a:ext>
              </a:extLst>
            </p:cNvPr>
            <p:cNvSpPr/>
            <p:nvPr/>
          </p:nvSpPr>
          <p:spPr>
            <a:xfrm>
              <a:off x="-6690625" y="3631325"/>
              <a:ext cx="222925" cy="292225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133;p89">
              <a:extLst>
                <a:ext uri="{FF2B5EF4-FFF2-40B4-BE49-F238E27FC236}">
                  <a16:creationId xmlns:a16="http://schemas.microsoft.com/office/drawing/2014/main" id="{5EFECD4E-1B5D-7A00-DC69-5CACB072654C}"/>
                </a:ext>
              </a:extLst>
            </p:cNvPr>
            <p:cNvSpPr/>
            <p:nvPr/>
          </p:nvSpPr>
          <p:spPr>
            <a:xfrm>
              <a:off x="-6604350" y="3832175"/>
              <a:ext cx="58675" cy="56550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134;p89">
              <a:extLst>
                <a:ext uri="{FF2B5EF4-FFF2-40B4-BE49-F238E27FC236}">
                  <a16:creationId xmlns:a16="http://schemas.microsoft.com/office/drawing/2014/main" id="{29E3AB7D-F6ED-4ED5-2AE6-DB863F523AB8}"/>
                </a:ext>
              </a:extLst>
            </p:cNvPr>
            <p:cNvSpPr/>
            <p:nvPr/>
          </p:nvSpPr>
          <p:spPr>
            <a:xfrm>
              <a:off x="-6470875" y="3684775"/>
              <a:ext cx="87475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135;p89">
              <a:extLst>
                <a:ext uri="{FF2B5EF4-FFF2-40B4-BE49-F238E27FC236}">
                  <a16:creationId xmlns:a16="http://schemas.microsoft.com/office/drawing/2014/main" id="{9CA20FDB-58D4-81AE-C710-0DB465F01C2D}"/>
                </a:ext>
              </a:extLst>
            </p:cNvPr>
            <p:cNvSpPr/>
            <p:nvPr/>
          </p:nvSpPr>
          <p:spPr>
            <a:xfrm>
              <a:off x="-6578775" y="3721900"/>
              <a:ext cx="143375" cy="143375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136;p89">
              <a:extLst>
                <a:ext uri="{FF2B5EF4-FFF2-40B4-BE49-F238E27FC236}">
                  <a16:creationId xmlns:a16="http://schemas.microsoft.com/office/drawing/2014/main" id="{95D7D9B7-D5E0-188C-F6BD-D6FD39759849}"/>
                </a:ext>
              </a:extLst>
            </p:cNvPr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4DA0DB7-3D21-DC83-442F-AD3F1BE702B1}"/>
              </a:ext>
            </a:extLst>
          </p:cNvPr>
          <p:cNvSpPr txBox="1"/>
          <p:nvPr/>
        </p:nvSpPr>
        <p:spPr>
          <a:xfrm>
            <a:off x="1177864" y="3154357"/>
            <a:ext cx="10611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>
                <a:solidFill>
                  <a:schemeClr val="tx1"/>
                </a:solidFill>
              </a:rPr>
              <a:t>bbb.log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C2CA0E-A9AD-0FF8-A80C-7F32E95CEFA7}"/>
              </a:ext>
            </a:extLst>
          </p:cNvPr>
          <p:cNvSpPr txBox="1"/>
          <p:nvPr/>
        </p:nvSpPr>
        <p:spPr>
          <a:xfrm>
            <a:off x="1177864" y="2725811"/>
            <a:ext cx="10611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 err="1">
                <a:solidFill>
                  <a:schemeClr val="tx1"/>
                </a:solidFill>
              </a:rPr>
              <a:t>redacted_dir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04C1F828-49AB-E640-1539-B57E12AC1ED4}"/>
              </a:ext>
            </a:extLst>
          </p:cNvPr>
          <p:cNvCxnSpPr>
            <a:stCxn id="33" idx="3"/>
          </p:cNvCxnSpPr>
          <p:nvPr/>
        </p:nvCxnSpPr>
        <p:spPr>
          <a:xfrm>
            <a:off x="2239049" y="2856616"/>
            <a:ext cx="1774686" cy="0"/>
          </a:xfrm>
          <a:prstGeom prst="straightConnector1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C2A21431-4872-A0D1-CE7B-AE64CAB21E48}"/>
              </a:ext>
            </a:extLst>
          </p:cNvPr>
          <p:cNvSpPr/>
          <p:nvPr/>
        </p:nvSpPr>
        <p:spPr>
          <a:xfrm>
            <a:off x="4013735" y="1930744"/>
            <a:ext cx="2418373" cy="2008069"/>
          </a:xfrm>
          <a:prstGeom prst="rect">
            <a:avLst/>
          </a:prstGeom>
          <a:noFill/>
          <a:ln>
            <a:solidFill>
              <a:srgbClr val="BAB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2D3326-9F15-7138-B11D-253E0429FE70}"/>
              </a:ext>
            </a:extLst>
          </p:cNvPr>
          <p:cNvSpPr txBox="1"/>
          <p:nvPr/>
        </p:nvSpPr>
        <p:spPr>
          <a:xfrm>
            <a:off x="4013735" y="1939119"/>
            <a:ext cx="17746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tx1"/>
                </a:solidFill>
              </a:rPr>
              <a:t>%temp%\</a:t>
            </a:r>
            <a:r>
              <a:rPr lang="en-US" altLang="ko-KR" sz="1200" dirty="0" err="1">
                <a:solidFill>
                  <a:schemeClr val="tx1"/>
                </a:solidFill>
              </a:rPr>
              <a:t>redacted_dir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grpSp>
        <p:nvGrpSpPr>
          <p:cNvPr id="38" name="Google Shape;8131;p89">
            <a:extLst>
              <a:ext uri="{FF2B5EF4-FFF2-40B4-BE49-F238E27FC236}">
                <a16:creationId xmlns:a16="http://schemas.microsoft.com/office/drawing/2014/main" id="{EB039FE7-AA08-0060-F286-915C5481681E}"/>
              </a:ext>
            </a:extLst>
          </p:cNvPr>
          <p:cNvGrpSpPr/>
          <p:nvPr/>
        </p:nvGrpSpPr>
        <p:grpSpPr>
          <a:xfrm>
            <a:off x="4184205" y="2305471"/>
            <a:ext cx="281918" cy="266280"/>
            <a:chOff x="-6690625" y="3631325"/>
            <a:chExt cx="307225" cy="292225"/>
          </a:xfrm>
          <a:solidFill>
            <a:schemeClr val="tx1"/>
          </a:solidFill>
        </p:grpSpPr>
        <p:sp>
          <p:nvSpPr>
            <p:cNvPr id="39" name="Google Shape;8132;p89">
              <a:extLst>
                <a:ext uri="{FF2B5EF4-FFF2-40B4-BE49-F238E27FC236}">
                  <a16:creationId xmlns:a16="http://schemas.microsoft.com/office/drawing/2014/main" id="{4E517BCD-9A17-CC18-DA37-9FF6F2B0D4E5}"/>
                </a:ext>
              </a:extLst>
            </p:cNvPr>
            <p:cNvSpPr/>
            <p:nvPr/>
          </p:nvSpPr>
          <p:spPr>
            <a:xfrm>
              <a:off x="-6690625" y="3631325"/>
              <a:ext cx="222925" cy="292225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133;p89">
              <a:extLst>
                <a:ext uri="{FF2B5EF4-FFF2-40B4-BE49-F238E27FC236}">
                  <a16:creationId xmlns:a16="http://schemas.microsoft.com/office/drawing/2014/main" id="{8EFB1571-21C1-AD91-4DCD-EBF5A2E16160}"/>
                </a:ext>
              </a:extLst>
            </p:cNvPr>
            <p:cNvSpPr/>
            <p:nvPr/>
          </p:nvSpPr>
          <p:spPr>
            <a:xfrm>
              <a:off x="-6604350" y="3832175"/>
              <a:ext cx="58675" cy="56550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134;p89">
              <a:extLst>
                <a:ext uri="{FF2B5EF4-FFF2-40B4-BE49-F238E27FC236}">
                  <a16:creationId xmlns:a16="http://schemas.microsoft.com/office/drawing/2014/main" id="{758686C7-F3EA-BC24-7F55-71739CB4C00E}"/>
                </a:ext>
              </a:extLst>
            </p:cNvPr>
            <p:cNvSpPr/>
            <p:nvPr/>
          </p:nvSpPr>
          <p:spPr>
            <a:xfrm>
              <a:off x="-6470875" y="3684775"/>
              <a:ext cx="87475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135;p89">
              <a:extLst>
                <a:ext uri="{FF2B5EF4-FFF2-40B4-BE49-F238E27FC236}">
                  <a16:creationId xmlns:a16="http://schemas.microsoft.com/office/drawing/2014/main" id="{F194C164-22F4-17A2-461B-28323F49DD79}"/>
                </a:ext>
              </a:extLst>
            </p:cNvPr>
            <p:cNvSpPr/>
            <p:nvPr/>
          </p:nvSpPr>
          <p:spPr>
            <a:xfrm>
              <a:off x="-6578775" y="3721900"/>
              <a:ext cx="143375" cy="143375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136;p89">
              <a:extLst>
                <a:ext uri="{FF2B5EF4-FFF2-40B4-BE49-F238E27FC236}">
                  <a16:creationId xmlns:a16="http://schemas.microsoft.com/office/drawing/2014/main" id="{08E1041D-2232-F08B-E15C-3495FA98A302}"/>
                </a:ext>
              </a:extLst>
            </p:cNvPr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23335BAC-E28A-2DA8-E4E3-6795082B8ACF}"/>
              </a:ext>
            </a:extLst>
          </p:cNvPr>
          <p:cNvSpPr txBox="1"/>
          <p:nvPr/>
        </p:nvSpPr>
        <p:spPr>
          <a:xfrm>
            <a:off x="4488955" y="2308218"/>
            <a:ext cx="10611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>
                <a:solidFill>
                  <a:schemeClr val="tx1"/>
                </a:solidFill>
              </a:rPr>
              <a:t>0101.log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grpSp>
        <p:nvGrpSpPr>
          <p:cNvPr id="45" name="Google Shape;8131;p89">
            <a:extLst>
              <a:ext uri="{FF2B5EF4-FFF2-40B4-BE49-F238E27FC236}">
                <a16:creationId xmlns:a16="http://schemas.microsoft.com/office/drawing/2014/main" id="{D1F70F25-3E7E-625C-40F1-EBCBD790D0B1}"/>
              </a:ext>
            </a:extLst>
          </p:cNvPr>
          <p:cNvGrpSpPr/>
          <p:nvPr/>
        </p:nvGrpSpPr>
        <p:grpSpPr>
          <a:xfrm>
            <a:off x="4184205" y="2721141"/>
            <a:ext cx="281918" cy="266280"/>
            <a:chOff x="-6690625" y="3631325"/>
            <a:chExt cx="307225" cy="292225"/>
          </a:xfrm>
          <a:solidFill>
            <a:schemeClr val="tx1"/>
          </a:solidFill>
        </p:grpSpPr>
        <p:sp>
          <p:nvSpPr>
            <p:cNvPr id="46" name="Google Shape;8132;p89">
              <a:extLst>
                <a:ext uri="{FF2B5EF4-FFF2-40B4-BE49-F238E27FC236}">
                  <a16:creationId xmlns:a16="http://schemas.microsoft.com/office/drawing/2014/main" id="{F4427DB7-6F0C-6897-8B0E-E50BDE6268F1}"/>
                </a:ext>
              </a:extLst>
            </p:cNvPr>
            <p:cNvSpPr/>
            <p:nvPr/>
          </p:nvSpPr>
          <p:spPr>
            <a:xfrm>
              <a:off x="-6690625" y="3631325"/>
              <a:ext cx="222925" cy="292225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133;p89">
              <a:extLst>
                <a:ext uri="{FF2B5EF4-FFF2-40B4-BE49-F238E27FC236}">
                  <a16:creationId xmlns:a16="http://schemas.microsoft.com/office/drawing/2014/main" id="{D24E452F-CBFE-CEDE-3B15-79F87E9A01F0}"/>
                </a:ext>
              </a:extLst>
            </p:cNvPr>
            <p:cNvSpPr/>
            <p:nvPr/>
          </p:nvSpPr>
          <p:spPr>
            <a:xfrm>
              <a:off x="-6604350" y="3832175"/>
              <a:ext cx="58675" cy="56550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134;p89">
              <a:extLst>
                <a:ext uri="{FF2B5EF4-FFF2-40B4-BE49-F238E27FC236}">
                  <a16:creationId xmlns:a16="http://schemas.microsoft.com/office/drawing/2014/main" id="{9842D977-8AFA-B409-BBBB-835B834285D5}"/>
                </a:ext>
              </a:extLst>
            </p:cNvPr>
            <p:cNvSpPr/>
            <p:nvPr/>
          </p:nvSpPr>
          <p:spPr>
            <a:xfrm>
              <a:off x="-6470875" y="3684775"/>
              <a:ext cx="87475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135;p89">
              <a:extLst>
                <a:ext uri="{FF2B5EF4-FFF2-40B4-BE49-F238E27FC236}">
                  <a16:creationId xmlns:a16="http://schemas.microsoft.com/office/drawing/2014/main" id="{8F03B60D-6FD3-2DAB-32C7-B643946E2E1E}"/>
                </a:ext>
              </a:extLst>
            </p:cNvPr>
            <p:cNvSpPr/>
            <p:nvPr/>
          </p:nvSpPr>
          <p:spPr>
            <a:xfrm>
              <a:off x="-6578775" y="3721900"/>
              <a:ext cx="143375" cy="143375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136;p89">
              <a:extLst>
                <a:ext uri="{FF2B5EF4-FFF2-40B4-BE49-F238E27FC236}">
                  <a16:creationId xmlns:a16="http://schemas.microsoft.com/office/drawing/2014/main" id="{4ADA6E24-D0EA-F86B-AC92-882C103B4FED}"/>
                </a:ext>
              </a:extLst>
            </p:cNvPr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9A3C5E39-CA10-3EF8-BE78-AEAF409E91B4}"/>
              </a:ext>
            </a:extLst>
          </p:cNvPr>
          <p:cNvSpPr txBox="1"/>
          <p:nvPr/>
        </p:nvSpPr>
        <p:spPr>
          <a:xfrm>
            <a:off x="4488955" y="2723888"/>
            <a:ext cx="10611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>
                <a:solidFill>
                  <a:schemeClr val="tx1"/>
                </a:solidFill>
              </a:rPr>
              <a:t>0102.log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grpSp>
        <p:nvGrpSpPr>
          <p:cNvPr id="52" name="Google Shape;8131;p89">
            <a:extLst>
              <a:ext uri="{FF2B5EF4-FFF2-40B4-BE49-F238E27FC236}">
                <a16:creationId xmlns:a16="http://schemas.microsoft.com/office/drawing/2014/main" id="{8B746A44-253C-6C0D-657D-2D94DF414B02}"/>
              </a:ext>
            </a:extLst>
          </p:cNvPr>
          <p:cNvGrpSpPr/>
          <p:nvPr/>
        </p:nvGrpSpPr>
        <p:grpSpPr>
          <a:xfrm>
            <a:off x="4184205" y="3139558"/>
            <a:ext cx="281918" cy="266280"/>
            <a:chOff x="-6690625" y="3631325"/>
            <a:chExt cx="307225" cy="292225"/>
          </a:xfrm>
          <a:solidFill>
            <a:schemeClr val="tx1"/>
          </a:solidFill>
        </p:grpSpPr>
        <p:sp>
          <p:nvSpPr>
            <p:cNvPr id="53" name="Google Shape;8132;p89">
              <a:extLst>
                <a:ext uri="{FF2B5EF4-FFF2-40B4-BE49-F238E27FC236}">
                  <a16:creationId xmlns:a16="http://schemas.microsoft.com/office/drawing/2014/main" id="{142F90F6-6191-6056-698D-8445EB1833CC}"/>
                </a:ext>
              </a:extLst>
            </p:cNvPr>
            <p:cNvSpPr/>
            <p:nvPr/>
          </p:nvSpPr>
          <p:spPr>
            <a:xfrm>
              <a:off x="-6690625" y="3631325"/>
              <a:ext cx="222925" cy="292225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133;p89">
              <a:extLst>
                <a:ext uri="{FF2B5EF4-FFF2-40B4-BE49-F238E27FC236}">
                  <a16:creationId xmlns:a16="http://schemas.microsoft.com/office/drawing/2014/main" id="{DF34F965-B397-4548-219A-C9C58978BC27}"/>
                </a:ext>
              </a:extLst>
            </p:cNvPr>
            <p:cNvSpPr/>
            <p:nvPr/>
          </p:nvSpPr>
          <p:spPr>
            <a:xfrm>
              <a:off x="-6604350" y="3832175"/>
              <a:ext cx="58675" cy="56550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134;p89">
              <a:extLst>
                <a:ext uri="{FF2B5EF4-FFF2-40B4-BE49-F238E27FC236}">
                  <a16:creationId xmlns:a16="http://schemas.microsoft.com/office/drawing/2014/main" id="{A888D467-F221-12E8-0D63-FB42909D0485}"/>
                </a:ext>
              </a:extLst>
            </p:cNvPr>
            <p:cNvSpPr/>
            <p:nvPr/>
          </p:nvSpPr>
          <p:spPr>
            <a:xfrm>
              <a:off x="-6470875" y="3684775"/>
              <a:ext cx="87475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135;p89">
              <a:extLst>
                <a:ext uri="{FF2B5EF4-FFF2-40B4-BE49-F238E27FC236}">
                  <a16:creationId xmlns:a16="http://schemas.microsoft.com/office/drawing/2014/main" id="{5296E69F-4ED2-A6DD-5643-34E33C098780}"/>
                </a:ext>
              </a:extLst>
            </p:cNvPr>
            <p:cNvSpPr/>
            <p:nvPr/>
          </p:nvSpPr>
          <p:spPr>
            <a:xfrm>
              <a:off x="-6578775" y="3721900"/>
              <a:ext cx="143375" cy="143375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136;p89">
              <a:extLst>
                <a:ext uri="{FF2B5EF4-FFF2-40B4-BE49-F238E27FC236}">
                  <a16:creationId xmlns:a16="http://schemas.microsoft.com/office/drawing/2014/main" id="{EC1D7608-4AF6-F671-19BF-02AEC628ECCB}"/>
                </a:ext>
              </a:extLst>
            </p:cNvPr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2B13CB93-05CE-3322-C178-F21684A1232C}"/>
              </a:ext>
            </a:extLst>
          </p:cNvPr>
          <p:cNvSpPr txBox="1"/>
          <p:nvPr/>
        </p:nvSpPr>
        <p:spPr>
          <a:xfrm>
            <a:off x="4488955" y="3142305"/>
            <a:ext cx="10611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>
                <a:solidFill>
                  <a:schemeClr val="tx1"/>
                </a:solidFill>
              </a:rPr>
              <a:t>0103.log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57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6A90D856-8457-3244-82D2-D0F674959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발표자 소개</a:t>
            </a:r>
          </a:p>
        </p:txBody>
      </p:sp>
      <p:sp>
        <p:nvSpPr>
          <p:cNvPr id="6" name="부제목 5">
            <a:extLst>
              <a:ext uri="{FF2B5EF4-FFF2-40B4-BE49-F238E27FC236}">
                <a16:creationId xmlns:a16="http://schemas.microsoft.com/office/drawing/2014/main" id="{29A7AA24-1BEF-62B1-AFE2-8C81CBB306B8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318398" y="1737003"/>
            <a:ext cx="3605100" cy="1426308"/>
          </a:xfrm>
        </p:spPr>
        <p:txBody>
          <a:bodyPr/>
          <a:lstStyle/>
          <a:p>
            <a:r>
              <a:rPr lang="ko-KR" altLang="en-US" dirty="0" err="1"/>
              <a:t>시스템해킹</a:t>
            </a:r>
            <a:endParaRPr lang="en-US" altLang="ko-KR" dirty="0"/>
          </a:p>
          <a:p>
            <a:r>
              <a:rPr lang="ko-KR" altLang="en-US" dirty="0" err="1"/>
              <a:t>버그바운티</a:t>
            </a:r>
            <a:endParaRPr lang="en-US" altLang="ko-KR" dirty="0"/>
          </a:p>
          <a:p>
            <a:r>
              <a:rPr lang="ko-KR" altLang="en-US" dirty="0"/>
              <a:t>윈도우 커널</a:t>
            </a:r>
          </a:p>
        </p:txBody>
      </p:sp>
      <p:sp>
        <p:nvSpPr>
          <p:cNvPr id="8" name="부제목 7">
            <a:extLst>
              <a:ext uri="{FF2B5EF4-FFF2-40B4-BE49-F238E27FC236}">
                <a16:creationId xmlns:a16="http://schemas.microsoft.com/office/drawing/2014/main" id="{E9BAB19D-C82F-AC54-7A95-BBFAC6A10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275" y="1789368"/>
            <a:ext cx="3605100" cy="1426308"/>
          </a:xfrm>
        </p:spPr>
        <p:txBody>
          <a:bodyPr/>
          <a:lstStyle/>
          <a:p>
            <a:r>
              <a:rPr lang="ko-KR" altLang="en-US" dirty="0"/>
              <a:t>세종대학교 컴퓨터공학과 </a:t>
            </a:r>
            <a:r>
              <a:rPr lang="en-US" altLang="ko-KR" dirty="0"/>
              <a:t>2021~</a:t>
            </a:r>
          </a:p>
          <a:p>
            <a:r>
              <a:rPr lang="en-US" altLang="ko-KR" dirty="0"/>
              <a:t>Sejong Security Group 2022~</a:t>
            </a:r>
          </a:p>
          <a:p>
            <a:r>
              <a:rPr lang="ko-KR" altLang="en-US" dirty="0">
                <a:solidFill>
                  <a:srgbClr val="6B8E23"/>
                </a:solidFill>
              </a:rPr>
              <a:t>사회복무요원 </a:t>
            </a:r>
            <a:r>
              <a:rPr lang="en-US" altLang="ko-KR" dirty="0">
                <a:solidFill>
                  <a:srgbClr val="6B8E23"/>
                </a:solidFill>
              </a:rPr>
              <a:t>2024.5~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AD07C1-470B-7832-9AB5-35FC971653BE}"/>
              </a:ext>
            </a:extLst>
          </p:cNvPr>
          <p:cNvSpPr txBox="1"/>
          <p:nvPr/>
        </p:nvSpPr>
        <p:spPr>
          <a:xfrm>
            <a:off x="4318398" y="1460500"/>
            <a:ext cx="1310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관심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분야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375E4E-2368-3C3A-8016-8063CC484941}"/>
              </a:ext>
            </a:extLst>
          </p:cNvPr>
          <p:cNvSpPr txBox="1"/>
          <p:nvPr/>
        </p:nvSpPr>
        <p:spPr>
          <a:xfrm>
            <a:off x="724275" y="1460499"/>
            <a:ext cx="1310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소속</a:t>
            </a:r>
          </a:p>
        </p:txBody>
      </p:sp>
      <p:grpSp>
        <p:nvGrpSpPr>
          <p:cNvPr id="2" name="Google Shape;8128;p89">
            <a:extLst>
              <a:ext uri="{FF2B5EF4-FFF2-40B4-BE49-F238E27FC236}">
                <a16:creationId xmlns:a16="http://schemas.microsoft.com/office/drawing/2014/main" id="{0572E11B-B7AB-A862-C1E9-176E33CB729B}"/>
              </a:ext>
            </a:extLst>
          </p:cNvPr>
          <p:cNvGrpSpPr/>
          <p:nvPr/>
        </p:nvGrpSpPr>
        <p:grpSpPr>
          <a:xfrm>
            <a:off x="6542575" y="2686176"/>
            <a:ext cx="324437" cy="307777"/>
            <a:chOff x="-6696925" y="3272575"/>
            <a:chExt cx="307200" cy="291425"/>
          </a:xfrm>
          <a:solidFill>
            <a:schemeClr val="tx1"/>
          </a:solidFill>
        </p:grpSpPr>
        <p:sp>
          <p:nvSpPr>
            <p:cNvPr id="3" name="Google Shape;8129;p89">
              <a:extLst>
                <a:ext uri="{FF2B5EF4-FFF2-40B4-BE49-F238E27FC236}">
                  <a16:creationId xmlns:a16="http://schemas.microsoft.com/office/drawing/2014/main" id="{0837E8CF-325A-F956-A65D-BF779D2F119C}"/>
                </a:ext>
              </a:extLst>
            </p:cNvPr>
            <p:cNvSpPr/>
            <p:nvPr/>
          </p:nvSpPr>
          <p:spPr>
            <a:xfrm>
              <a:off x="-6696925" y="3371400"/>
              <a:ext cx="220575" cy="192600"/>
            </a:xfrm>
            <a:custGeom>
              <a:avLst/>
              <a:gdLst/>
              <a:ahLst/>
              <a:cxnLst/>
              <a:rect l="l" t="t" r="r" b="b"/>
              <a:pathLst>
                <a:path w="8823" h="7704" extrusionOk="0">
                  <a:moveTo>
                    <a:pt x="7531" y="1"/>
                  </a:moveTo>
                  <a:lnTo>
                    <a:pt x="6333" y="1167"/>
                  </a:lnTo>
                  <a:cubicBezTo>
                    <a:pt x="6207" y="1293"/>
                    <a:pt x="6207" y="1513"/>
                    <a:pt x="6333" y="1639"/>
                  </a:cubicBezTo>
                  <a:cubicBezTo>
                    <a:pt x="6743" y="2017"/>
                    <a:pt x="6743" y="2710"/>
                    <a:pt x="6333" y="3088"/>
                  </a:cubicBezTo>
                  <a:lnTo>
                    <a:pt x="4096" y="5325"/>
                  </a:lnTo>
                  <a:cubicBezTo>
                    <a:pt x="3892" y="5530"/>
                    <a:pt x="3624" y="5632"/>
                    <a:pt x="3360" y="5632"/>
                  </a:cubicBezTo>
                  <a:cubicBezTo>
                    <a:pt x="3096" y="5632"/>
                    <a:pt x="2836" y="5530"/>
                    <a:pt x="2647" y="5325"/>
                  </a:cubicBezTo>
                  <a:cubicBezTo>
                    <a:pt x="2238" y="4947"/>
                    <a:pt x="2238" y="4286"/>
                    <a:pt x="2647" y="3876"/>
                  </a:cubicBezTo>
                  <a:lnTo>
                    <a:pt x="3309" y="3214"/>
                  </a:lnTo>
                  <a:cubicBezTo>
                    <a:pt x="2994" y="2679"/>
                    <a:pt x="2836" y="2017"/>
                    <a:pt x="2836" y="1387"/>
                  </a:cubicBezTo>
                  <a:cubicBezTo>
                    <a:pt x="2836" y="1167"/>
                    <a:pt x="2868" y="978"/>
                    <a:pt x="2899" y="726"/>
                  </a:cubicBezTo>
                  <a:lnTo>
                    <a:pt x="2899" y="726"/>
                  </a:lnTo>
                  <a:lnTo>
                    <a:pt x="1230" y="2427"/>
                  </a:lnTo>
                  <a:cubicBezTo>
                    <a:pt x="1" y="3592"/>
                    <a:pt x="1" y="5577"/>
                    <a:pt x="1230" y="6806"/>
                  </a:cubicBezTo>
                  <a:cubicBezTo>
                    <a:pt x="1820" y="7396"/>
                    <a:pt x="2621" y="7704"/>
                    <a:pt x="3423" y="7704"/>
                  </a:cubicBezTo>
                  <a:cubicBezTo>
                    <a:pt x="4204" y="7704"/>
                    <a:pt x="4986" y="7412"/>
                    <a:pt x="5577" y="6806"/>
                  </a:cubicBezTo>
                  <a:cubicBezTo>
                    <a:pt x="7531" y="4884"/>
                    <a:pt x="8003" y="4506"/>
                    <a:pt x="8350" y="3813"/>
                  </a:cubicBezTo>
                  <a:cubicBezTo>
                    <a:pt x="8822" y="2994"/>
                    <a:pt x="8822" y="1986"/>
                    <a:pt x="8381" y="1104"/>
                  </a:cubicBezTo>
                  <a:cubicBezTo>
                    <a:pt x="8161" y="568"/>
                    <a:pt x="7877" y="253"/>
                    <a:pt x="75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130;p89">
              <a:extLst>
                <a:ext uri="{FF2B5EF4-FFF2-40B4-BE49-F238E27FC236}">
                  <a16:creationId xmlns:a16="http://schemas.microsoft.com/office/drawing/2014/main" id="{B5153EB9-10F0-E54C-837E-F83BE3101646}"/>
                </a:ext>
              </a:extLst>
            </p:cNvPr>
            <p:cNvSpPr/>
            <p:nvPr/>
          </p:nvSpPr>
          <p:spPr>
            <a:xfrm>
              <a:off x="-6621300" y="3272575"/>
              <a:ext cx="231575" cy="194950"/>
            </a:xfrm>
            <a:custGeom>
              <a:avLst/>
              <a:gdLst/>
              <a:ahLst/>
              <a:cxnLst/>
              <a:rect l="l" t="t" r="r" b="b"/>
              <a:pathLst>
                <a:path w="9263" h="7798" extrusionOk="0">
                  <a:moveTo>
                    <a:pt x="5868" y="0"/>
                  </a:moveTo>
                  <a:cubicBezTo>
                    <a:pt x="5073" y="0"/>
                    <a:pt x="4269" y="299"/>
                    <a:pt x="3655" y="898"/>
                  </a:cubicBezTo>
                  <a:lnTo>
                    <a:pt x="1387" y="3229"/>
                  </a:lnTo>
                  <a:cubicBezTo>
                    <a:pt x="0" y="4615"/>
                    <a:pt x="315" y="6852"/>
                    <a:pt x="1670" y="7797"/>
                  </a:cubicBezTo>
                  <a:lnTo>
                    <a:pt x="2836" y="6632"/>
                  </a:lnTo>
                  <a:cubicBezTo>
                    <a:pt x="2962" y="6506"/>
                    <a:pt x="2962" y="6317"/>
                    <a:pt x="2836" y="6159"/>
                  </a:cubicBezTo>
                  <a:cubicBezTo>
                    <a:pt x="2552" y="5907"/>
                    <a:pt x="2489" y="5466"/>
                    <a:pt x="2552" y="5372"/>
                  </a:cubicBezTo>
                  <a:cubicBezTo>
                    <a:pt x="2552" y="4742"/>
                    <a:pt x="3214" y="4332"/>
                    <a:pt x="5167" y="2379"/>
                  </a:cubicBezTo>
                  <a:cubicBezTo>
                    <a:pt x="5384" y="2162"/>
                    <a:pt x="5630" y="2071"/>
                    <a:pt x="5869" y="2071"/>
                  </a:cubicBezTo>
                  <a:cubicBezTo>
                    <a:pt x="6673" y="2071"/>
                    <a:pt x="7393" y="3099"/>
                    <a:pt x="6616" y="3828"/>
                  </a:cubicBezTo>
                  <a:lnTo>
                    <a:pt x="5923" y="4521"/>
                  </a:lnTo>
                  <a:cubicBezTo>
                    <a:pt x="6364" y="5372"/>
                    <a:pt x="6522" y="6159"/>
                    <a:pt x="6364" y="7010"/>
                  </a:cubicBezTo>
                  <a:lnTo>
                    <a:pt x="8097" y="5277"/>
                  </a:lnTo>
                  <a:cubicBezTo>
                    <a:pt x="9263" y="4048"/>
                    <a:pt x="9263" y="2127"/>
                    <a:pt x="8034" y="898"/>
                  </a:cubicBezTo>
                  <a:cubicBezTo>
                    <a:pt x="7451" y="299"/>
                    <a:pt x="6664" y="0"/>
                    <a:pt x="58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8423;p89">
            <a:extLst>
              <a:ext uri="{FF2B5EF4-FFF2-40B4-BE49-F238E27FC236}">
                <a16:creationId xmlns:a16="http://schemas.microsoft.com/office/drawing/2014/main" id="{A8765DC8-1166-F22F-168E-2C4416033B87}"/>
              </a:ext>
            </a:extLst>
          </p:cNvPr>
          <p:cNvGrpSpPr/>
          <p:nvPr/>
        </p:nvGrpSpPr>
        <p:grpSpPr>
          <a:xfrm>
            <a:off x="6867012" y="2068574"/>
            <a:ext cx="317606" cy="317622"/>
            <a:chOff x="864491" y="1723250"/>
            <a:chExt cx="397866" cy="397887"/>
          </a:xfrm>
          <a:solidFill>
            <a:schemeClr val="tx1"/>
          </a:solidFill>
        </p:grpSpPr>
        <p:sp>
          <p:nvSpPr>
            <p:cNvPr id="11" name="Google Shape;8424;p89">
              <a:extLst>
                <a:ext uri="{FF2B5EF4-FFF2-40B4-BE49-F238E27FC236}">
                  <a16:creationId xmlns:a16="http://schemas.microsoft.com/office/drawing/2014/main" id="{D791CC38-1362-2D9C-B73A-B16C6428AA57}"/>
                </a:ext>
              </a:extLst>
            </p:cNvPr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425;p89">
              <a:extLst>
                <a:ext uri="{FF2B5EF4-FFF2-40B4-BE49-F238E27FC236}">
                  <a16:creationId xmlns:a16="http://schemas.microsoft.com/office/drawing/2014/main" id="{967C5F61-E5A9-3E19-08D5-DC8D3F5CE91A}"/>
                </a:ext>
              </a:extLst>
            </p:cNvPr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426;p89">
              <a:extLst>
                <a:ext uri="{FF2B5EF4-FFF2-40B4-BE49-F238E27FC236}">
                  <a16:creationId xmlns:a16="http://schemas.microsoft.com/office/drawing/2014/main" id="{03A669DD-F0F3-E1CA-3E0A-F2E5A9D91839}"/>
                </a:ext>
              </a:extLst>
            </p:cNvPr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44F05F9-E922-6FC0-7747-006F8A75F8E3}"/>
              </a:ext>
            </a:extLst>
          </p:cNvPr>
          <p:cNvSpPr txBox="1"/>
          <p:nvPr/>
        </p:nvSpPr>
        <p:spPr>
          <a:xfrm>
            <a:off x="7323676" y="2068574"/>
            <a:ext cx="9973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chemeClr val="accent4"/>
                </a:solidFill>
                <a:latin typeface="Consolas" panose="020B0609020204030204" pitchFamily="49" charset="0"/>
              </a:rPr>
              <a:t>0r1otie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EF76B4-64F8-4CC1-A211-BF993B0A27C4}"/>
              </a:ext>
            </a:extLst>
          </p:cNvPr>
          <p:cNvSpPr txBox="1"/>
          <p:nvPr/>
        </p:nvSpPr>
        <p:spPr>
          <a:xfrm>
            <a:off x="6867012" y="2684083"/>
            <a:ext cx="2171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chemeClr val="accent4"/>
                </a:solidFill>
                <a:latin typeface="Consolas" panose="020B0609020204030204" pitchFamily="49" charset="0"/>
              </a:rPr>
              <a:t>oriopwn.tistory.com</a:t>
            </a:r>
          </a:p>
        </p:txBody>
      </p:sp>
    </p:spTree>
    <p:extLst>
      <p:ext uri="{BB962C8B-B14F-4D97-AF65-F5344CB8AC3E}">
        <p14:creationId xmlns:p14="http://schemas.microsoft.com/office/powerpoint/2010/main" val="41818207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6AA26-F3EA-EE9C-29CE-0E210B9DC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DF19046-12A1-8547-6B8E-55EC38F5F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취약점</a:t>
            </a:r>
            <a:r>
              <a:rPr lang="en-US" altLang="ko-KR" dirty="0"/>
              <a:t> </a:t>
            </a:r>
            <a:r>
              <a:rPr lang="ko-KR" altLang="en-US" dirty="0"/>
              <a:t>탐색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1C9252C2-3A45-1972-0C28-B70D3C5BBA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 err="1"/>
              <a:t>익스플로잇</a:t>
            </a:r>
            <a:r>
              <a:rPr lang="ko-KR" altLang="en-US" dirty="0"/>
              <a:t> 방법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CCAED298-E008-CF99-0A1F-4129D853693D}"/>
              </a:ext>
            </a:extLst>
          </p:cNvPr>
          <p:cNvSpPr/>
          <p:nvPr/>
        </p:nvSpPr>
        <p:spPr>
          <a:xfrm>
            <a:off x="724274" y="1930744"/>
            <a:ext cx="2418373" cy="200806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8" name="Google Shape;8131;p89">
            <a:extLst>
              <a:ext uri="{FF2B5EF4-FFF2-40B4-BE49-F238E27FC236}">
                <a16:creationId xmlns:a16="http://schemas.microsoft.com/office/drawing/2014/main" id="{AF13AEB8-E749-E319-F70C-218645050AC5}"/>
              </a:ext>
            </a:extLst>
          </p:cNvPr>
          <p:cNvGrpSpPr/>
          <p:nvPr/>
        </p:nvGrpSpPr>
        <p:grpSpPr>
          <a:xfrm>
            <a:off x="873114" y="2305471"/>
            <a:ext cx="281918" cy="266280"/>
            <a:chOff x="-6690625" y="3631325"/>
            <a:chExt cx="307225" cy="292225"/>
          </a:xfrm>
          <a:solidFill>
            <a:schemeClr val="tx1"/>
          </a:solidFill>
        </p:grpSpPr>
        <p:sp>
          <p:nvSpPr>
            <p:cNvPr id="9" name="Google Shape;8132;p89">
              <a:extLst>
                <a:ext uri="{FF2B5EF4-FFF2-40B4-BE49-F238E27FC236}">
                  <a16:creationId xmlns:a16="http://schemas.microsoft.com/office/drawing/2014/main" id="{9346EA18-F1EF-F535-227D-AD8448983F45}"/>
                </a:ext>
              </a:extLst>
            </p:cNvPr>
            <p:cNvSpPr/>
            <p:nvPr/>
          </p:nvSpPr>
          <p:spPr>
            <a:xfrm>
              <a:off x="-6690625" y="3631325"/>
              <a:ext cx="222925" cy="292225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133;p89">
              <a:extLst>
                <a:ext uri="{FF2B5EF4-FFF2-40B4-BE49-F238E27FC236}">
                  <a16:creationId xmlns:a16="http://schemas.microsoft.com/office/drawing/2014/main" id="{3E8707DA-647B-47D4-6D67-F1A66F2E6DF3}"/>
                </a:ext>
              </a:extLst>
            </p:cNvPr>
            <p:cNvSpPr/>
            <p:nvPr/>
          </p:nvSpPr>
          <p:spPr>
            <a:xfrm>
              <a:off x="-6604350" y="3832175"/>
              <a:ext cx="58675" cy="56550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134;p89">
              <a:extLst>
                <a:ext uri="{FF2B5EF4-FFF2-40B4-BE49-F238E27FC236}">
                  <a16:creationId xmlns:a16="http://schemas.microsoft.com/office/drawing/2014/main" id="{FE233367-AB3A-3C01-1F33-6EA40D3DC5B8}"/>
                </a:ext>
              </a:extLst>
            </p:cNvPr>
            <p:cNvSpPr/>
            <p:nvPr/>
          </p:nvSpPr>
          <p:spPr>
            <a:xfrm>
              <a:off x="-6470875" y="3684775"/>
              <a:ext cx="87475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135;p89">
              <a:extLst>
                <a:ext uri="{FF2B5EF4-FFF2-40B4-BE49-F238E27FC236}">
                  <a16:creationId xmlns:a16="http://schemas.microsoft.com/office/drawing/2014/main" id="{890B2639-75D0-C3A4-C69E-F4A4B8385786}"/>
                </a:ext>
              </a:extLst>
            </p:cNvPr>
            <p:cNvSpPr/>
            <p:nvPr/>
          </p:nvSpPr>
          <p:spPr>
            <a:xfrm>
              <a:off x="-6578775" y="3721900"/>
              <a:ext cx="143375" cy="143375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136;p89">
              <a:extLst>
                <a:ext uri="{FF2B5EF4-FFF2-40B4-BE49-F238E27FC236}">
                  <a16:creationId xmlns:a16="http://schemas.microsoft.com/office/drawing/2014/main" id="{1F2F8C8A-F4EE-9C4C-1735-F548CDF3F7A3}"/>
                </a:ext>
              </a:extLst>
            </p:cNvPr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8188;p89">
            <a:extLst>
              <a:ext uri="{FF2B5EF4-FFF2-40B4-BE49-F238E27FC236}">
                <a16:creationId xmlns:a16="http://schemas.microsoft.com/office/drawing/2014/main" id="{C979AE6F-126A-7356-A689-A59A04E7B821}"/>
              </a:ext>
            </a:extLst>
          </p:cNvPr>
          <p:cNvGrpSpPr/>
          <p:nvPr/>
        </p:nvGrpSpPr>
        <p:grpSpPr>
          <a:xfrm>
            <a:off x="859193" y="2709808"/>
            <a:ext cx="255704" cy="241836"/>
            <a:chOff x="-6329875" y="3992050"/>
            <a:chExt cx="291425" cy="291450"/>
          </a:xfrm>
          <a:solidFill>
            <a:schemeClr val="tx1"/>
          </a:solidFill>
        </p:grpSpPr>
        <p:sp>
          <p:nvSpPr>
            <p:cNvPr id="15" name="Google Shape;8189;p89">
              <a:extLst>
                <a:ext uri="{FF2B5EF4-FFF2-40B4-BE49-F238E27FC236}">
                  <a16:creationId xmlns:a16="http://schemas.microsoft.com/office/drawing/2014/main" id="{9111E0AD-8D05-45DE-E926-AF57003610A2}"/>
                </a:ext>
              </a:extLst>
            </p:cNvPr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90;p89">
              <a:extLst>
                <a:ext uri="{FF2B5EF4-FFF2-40B4-BE49-F238E27FC236}">
                  <a16:creationId xmlns:a16="http://schemas.microsoft.com/office/drawing/2014/main" id="{700BCCDE-BED4-0795-9F27-81BD2F3D240B}"/>
                </a:ext>
              </a:extLst>
            </p:cNvPr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91;p89">
              <a:extLst>
                <a:ext uri="{FF2B5EF4-FFF2-40B4-BE49-F238E27FC236}">
                  <a16:creationId xmlns:a16="http://schemas.microsoft.com/office/drawing/2014/main" id="{1AB64857-C36A-142E-1FED-A17DD86AFA7A}"/>
                </a:ext>
              </a:extLst>
            </p:cNvPr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192;p89">
              <a:extLst>
                <a:ext uri="{FF2B5EF4-FFF2-40B4-BE49-F238E27FC236}">
                  <a16:creationId xmlns:a16="http://schemas.microsoft.com/office/drawing/2014/main" id="{EB1DE89F-EAE2-9162-4E37-607B743A02DA}"/>
                </a:ext>
              </a:extLst>
            </p:cNvPr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8128;p89">
            <a:extLst>
              <a:ext uri="{FF2B5EF4-FFF2-40B4-BE49-F238E27FC236}">
                <a16:creationId xmlns:a16="http://schemas.microsoft.com/office/drawing/2014/main" id="{E67C2FCD-3DBD-4E0B-F663-F4E349838D81}"/>
              </a:ext>
            </a:extLst>
          </p:cNvPr>
          <p:cNvGrpSpPr/>
          <p:nvPr/>
        </p:nvGrpSpPr>
        <p:grpSpPr>
          <a:xfrm>
            <a:off x="850238" y="3067918"/>
            <a:ext cx="264660" cy="278825"/>
            <a:chOff x="-6696925" y="3272575"/>
            <a:chExt cx="307200" cy="291425"/>
          </a:xfrm>
          <a:solidFill>
            <a:schemeClr val="tx1"/>
          </a:solidFill>
        </p:grpSpPr>
        <p:sp>
          <p:nvSpPr>
            <p:cNvPr id="20" name="Google Shape;8129;p89">
              <a:extLst>
                <a:ext uri="{FF2B5EF4-FFF2-40B4-BE49-F238E27FC236}">
                  <a16:creationId xmlns:a16="http://schemas.microsoft.com/office/drawing/2014/main" id="{433CE63B-B7BF-6CBD-6D2D-62363C129E0F}"/>
                </a:ext>
              </a:extLst>
            </p:cNvPr>
            <p:cNvSpPr/>
            <p:nvPr/>
          </p:nvSpPr>
          <p:spPr>
            <a:xfrm>
              <a:off x="-6696925" y="3371400"/>
              <a:ext cx="220575" cy="192600"/>
            </a:xfrm>
            <a:custGeom>
              <a:avLst/>
              <a:gdLst/>
              <a:ahLst/>
              <a:cxnLst/>
              <a:rect l="l" t="t" r="r" b="b"/>
              <a:pathLst>
                <a:path w="8823" h="7704" extrusionOk="0">
                  <a:moveTo>
                    <a:pt x="7531" y="1"/>
                  </a:moveTo>
                  <a:lnTo>
                    <a:pt x="6333" y="1167"/>
                  </a:lnTo>
                  <a:cubicBezTo>
                    <a:pt x="6207" y="1293"/>
                    <a:pt x="6207" y="1513"/>
                    <a:pt x="6333" y="1639"/>
                  </a:cubicBezTo>
                  <a:cubicBezTo>
                    <a:pt x="6743" y="2017"/>
                    <a:pt x="6743" y="2710"/>
                    <a:pt x="6333" y="3088"/>
                  </a:cubicBezTo>
                  <a:lnTo>
                    <a:pt x="4096" y="5325"/>
                  </a:lnTo>
                  <a:cubicBezTo>
                    <a:pt x="3892" y="5530"/>
                    <a:pt x="3624" y="5632"/>
                    <a:pt x="3360" y="5632"/>
                  </a:cubicBezTo>
                  <a:cubicBezTo>
                    <a:pt x="3096" y="5632"/>
                    <a:pt x="2836" y="5530"/>
                    <a:pt x="2647" y="5325"/>
                  </a:cubicBezTo>
                  <a:cubicBezTo>
                    <a:pt x="2238" y="4947"/>
                    <a:pt x="2238" y="4286"/>
                    <a:pt x="2647" y="3876"/>
                  </a:cubicBezTo>
                  <a:lnTo>
                    <a:pt x="3309" y="3214"/>
                  </a:lnTo>
                  <a:cubicBezTo>
                    <a:pt x="2994" y="2679"/>
                    <a:pt x="2836" y="2017"/>
                    <a:pt x="2836" y="1387"/>
                  </a:cubicBezTo>
                  <a:cubicBezTo>
                    <a:pt x="2836" y="1167"/>
                    <a:pt x="2868" y="978"/>
                    <a:pt x="2899" y="726"/>
                  </a:cubicBezTo>
                  <a:lnTo>
                    <a:pt x="2899" y="726"/>
                  </a:lnTo>
                  <a:lnTo>
                    <a:pt x="1230" y="2427"/>
                  </a:lnTo>
                  <a:cubicBezTo>
                    <a:pt x="1" y="3592"/>
                    <a:pt x="1" y="5577"/>
                    <a:pt x="1230" y="6806"/>
                  </a:cubicBezTo>
                  <a:cubicBezTo>
                    <a:pt x="1820" y="7396"/>
                    <a:pt x="2621" y="7704"/>
                    <a:pt x="3423" y="7704"/>
                  </a:cubicBezTo>
                  <a:cubicBezTo>
                    <a:pt x="4204" y="7704"/>
                    <a:pt x="4986" y="7412"/>
                    <a:pt x="5577" y="6806"/>
                  </a:cubicBezTo>
                  <a:cubicBezTo>
                    <a:pt x="7531" y="4884"/>
                    <a:pt x="8003" y="4506"/>
                    <a:pt x="8350" y="3813"/>
                  </a:cubicBezTo>
                  <a:cubicBezTo>
                    <a:pt x="8822" y="2994"/>
                    <a:pt x="8822" y="1986"/>
                    <a:pt x="8381" y="1104"/>
                  </a:cubicBezTo>
                  <a:cubicBezTo>
                    <a:pt x="8161" y="568"/>
                    <a:pt x="7877" y="253"/>
                    <a:pt x="75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130;p89">
              <a:extLst>
                <a:ext uri="{FF2B5EF4-FFF2-40B4-BE49-F238E27FC236}">
                  <a16:creationId xmlns:a16="http://schemas.microsoft.com/office/drawing/2014/main" id="{CCC97E85-FF28-694E-4237-6DEB0E70496A}"/>
                </a:ext>
              </a:extLst>
            </p:cNvPr>
            <p:cNvSpPr/>
            <p:nvPr/>
          </p:nvSpPr>
          <p:spPr>
            <a:xfrm>
              <a:off x="-6621300" y="3272575"/>
              <a:ext cx="231575" cy="194950"/>
            </a:xfrm>
            <a:custGeom>
              <a:avLst/>
              <a:gdLst/>
              <a:ahLst/>
              <a:cxnLst/>
              <a:rect l="l" t="t" r="r" b="b"/>
              <a:pathLst>
                <a:path w="9263" h="7798" extrusionOk="0">
                  <a:moveTo>
                    <a:pt x="5868" y="0"/>
                  </a:moveTo>
                  <a:cubicBezTo>
                    <a:pt x="5073" y="0"/>
                    <a:pt x="4269" y="299"/>
                    <a:pt x="3655" y="898"/>
                  </a:cubicBezTo>
                  <a:lnTo>
                    <a:pt x="1387" y="3229"/>
                  </a:lnTo>
                  <a:cubicBezTo>
                    <a:pt x="0" y="4615"/>
                    <a:pt x="315" y="6852"/>
                    <a:pt x="1670" y="7797"/>
                  </a:cubicBezTo>
                  <a:lnTo>
                    <a:pt x="2836" y="6632"/>
                  </a:lnTo>
                  <a:cubicBezTo>
                    <a:pt x="2962" y="6506"/>
                    <a:pt x="2962" y="6317"/>
                    <a:pt x="2836" y="6159"/>
                  </a:cubicBezTo>
                  <a:cubicBezTo>
                    <a:pt x="2552" y="5907"/>
                    <a:pt x="2489" y="5466"/>
                    <a:pt x="2552" y="5372"/>
                  </a:cubicBezTo>
                  <a:cubicBezTo>
                    <a:pt x="2552" y="4742"/>
                    <a:pt x="3214" y="4332"/>
                    <a:pt x="5167" y="2379"/>
                  </a:cubicBezTo>
                  <a:cubicBezTo>
                    <a:pt x="5384" y="2162"/>
                    <a:pt x="5630" y="2071"/>
                    <a:pt x="5869" y="2071"/>
                  </a:cubicBezTo>
                  <a:cubicBezTo>
                    <a:pt x="6673" y="2071"/>
                    <a:pt x="7393" y="3099"/>
                    <a:pt x="6616" y="3828"/>
                  </a:cubicBezTo>
                  <a:lnTo>
                    <a:pt x="5923" y="4521"/>
                  </a:lnTo>
                  <a:cubicBezTo>
                    <a:pt x="6364" y="5372"/>
                    <a:pt x="6522" y="6159"/>
                    <a:pt x="6364" y="7010"/>
                  </a:cubicBezTo>
                  <a:lnTo>
                    <a:pt x="8097" y="5277"/>
                  </a:lnTo>
                  <a:cubicBezTo>
                    <a:pt x="9263" y="4048"/>
                    <a:pt x="9263" y="2127"/>
                    <a:pt x="8034" y="898"/>
                  </a:cubicBezTo>
                  <a:cubicBezTo>
                    <a:pt x="7451" y="299"/>
                    <a:pt x="6664" y="0"/>
                    <a:pt x="58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23647E7-723C-774F-D365-46AC9AE4461E}"/>
              </a:ext>
            </a:extLst>
          </p:cNvPr>
          <p:cNvSpPr txBox="1"/>
          <p:nvPr/>
        </p:nvSpPr>
        <p:spPr>
          <a:xfrm>
            <a:off x="724274" y="1939119"/>
            <a:ext cx="9841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tx1"/>
                </a:solidFill>
              </a:rPr>
              <a:t>%temp%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D5C1A5-97B1-4B91-5BAA-259965C752BB}"/>
              </a:ext>
            </a:extLst>
          </p:cNvPr>
          <p:cNvSpPr txBox="1"/>
          <p:nvPr/>
        </p:nvSpPr>
        <p:spPr>
          <a:xfrm>
            <a:off x="1177864" y="2308218"/>
            <a:ext cx="10611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 err="1">
                <a:solidFill>
                  <a:schemeClr val="tx1"/>
                </a:solidFill>
              </a:rPr>
              <a:t>aaa.tmp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grpSp>
        <p:nvGrpSpPr>
          <p:cNvPr id="26" name="Google Shape;8131;p89">
            <a:extLst>
              <a:ext uri="{FF2B5EF4-FFF2-40B4-BE49-F238E27FC236}">
                <a16:creationId xmlns:a16="http://schemas.microsoft.com/office/drawing/2014/main" id="{E5BFEC99-23A5-DC39-F757-3FF1FF407896}"/>
              </a:ext>
            </a:extLst>
          </p:cNvPr>
          <p:cNvGrpSpPr/>
          <p:nvPr/>
        </p:nvGrpSpPr>
        <p:grpSpPr>
          <a:xfrm>
            <a:off x="873114" y="3447079"/>
            <a:ext cx="281918" cy="266280"/>
            <a:chOff x="-6690625" y="3631325"/>
            <a:chExt cx="307225" cy="292225"/>
          </a:xfrm>
          <a:solidFill>
            <a:schemeClr val="tx1"/>
          </a:solidFill>
        </p:grpSpPr>
        <p:sp>
          <p:nvSpPr>
            <p:cNvPr id="27" name="Google Shape;8132;p89">
              <a:extLst>
                <a:ext uri="{FF2B5EF4-FFF2-40B4-BE49-F238E27FC236}">
                  <a16:creationId xmlns:a16="http://schemas.microsoft.com/office/drawing/2014/main" id="{5303EB3C-70CE-EEC9-ED01-8DEF2ECBD73F}"/>
                </a:ext>
              </a:extLst>
            </p:cNvPr>
            <p:cNvSpPr/>
            <p:nvPr/>
          </p:nvSpPr>
          <p:spPr>
            <a:xfrm>
              <a:off x="-6690625" y="3631325"/>
              <a:ext cx="222925" cy="292225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133;p89">
              <a:extLst>
                <a:ext uri="{FF2B5EF4-FFF2-40B4-BE49-F238E27FC236}">
                  <a16:creationId xmlns:a16="http://schemas.microsoft.com/office/drawing/2014/main" id="{62CA003E-CF23-D550-A0AC-A8879CE52DC2}"/>
                </a:ext>
              </a:extLst>
            </p:cNvPr>
            <p:cNvSpPr/>
            <p:nvPr/>
          </p:nvSpPr>
          <p:spPr>
            <a:xfrm>
              <a:off x="-6604350" y="3832175"/>
              <a:ext cx="58675" cy="56550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134;p89">
              <a:extLst>
                <a:ext uri="{FF2B5EF4-FFF2-40B4-BE49-F238E27FC236}">
                  <a16:creationId xmlns:a16="http://schemas.microsoft.com/office/drawing/2014/main" id="{C88595EC-118F-F0C1-2E74-F61AD8A807E8}"/>
                </a:ext>
              </a:extLst>
            </p:cNvPr>
            <p:cNvSpPr/>
            <p:nvPr/>
          </p:nvSpPr>
          <p:spPr>
            <a:xfrm>
              <a:off x="-6470875" y="3684775"/>
              <a:ext cx="87475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135;p89">
              <a:extLst>
                <a:ext uri="{FF2B5EF4-FFF2-40B4-BE49-F238E27FC236}">
                  <a16:creationId xmlns:a16="http://schemas.microsoft.com/office/drawing/2014/main" id="{6CF525A5-E8E4-3BE3-5D96-2719675C4A1C}"/>
                </a:ext>
              </a:extLst>
            </p:cNvPr>
            <p:cNvSpPr/>
            <p:nvPr/>
          </p:nvSpPr>
          <p:spPr>
            <a:xfrm>
              <a:off x="-6578775" y="3721900"/>
              <a:ext cx="143375" cy="143375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136;p89">
              <a:extLst>
                <a:ext uri="{FF2B5EF4-FFF2-40B4-BE49-F238E27FC236}">
                  <a16:creationId xmlns:a16="http://schemas.microsoft.com/office/drawing/2014/main" id="{800FE989-5917-9460-9888-C60E4FB589A9}"/>
                </a:ext>
              </a:extLst>
            </p:cNvPr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208F826-16EF-6203-838C-997A2840875B}"/>
              </a:ext>
            </a:extLst>
          </p:cNvPr>
          <p:cNvSpPr txBox="1"/>
          <p:nvPr/>
        </p:nvSpPr>
        <p:spPr>
          <a:xfrm>
            <a:off x="1177864" y="3449826"/>
            <a:ext cx="10611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>
                <a:solidFill>
                  <a:schemeClr val="tx1"/>
                </a:solidFill>
              </a:rPr>
              <a:t>bbb.log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F89FFD-95B2-8575-9E18-C9F15F89D82B}"/>
              </a:ext>
            </a:extLst>
          </p:cNvPr>
          <p:cNvSpPr txBox="1"/>
          <p:nvPr/>
        </p:nvSpPr>
        <p:spPr>
          <a:xfrm>
            <a:off x="1177864" y="2725811"/>
            <a:ext cx="10611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 err="1">
                <a:solidFill>
                  <a:schemeClr val="tx1"/>
                </a:solidFill>
              </a:rPr>
              <a:t>redacted_dir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C7B5BCD1-5FB5-8CED-D13F-86145934B841}"/>
              </a:ext>
            </a:extLst>
          </p:cNvPr>
          <p:cNvCxnSpPr>
            <a:cxnSpLocks/>
          </p:cNvCxnSpPr>
          <p:nvPr/>
        </p:nvCxnSpPr>
        <p:spPr>
          <a:xfrm>
            <a:off x="2239049" y="3186941"/>
            <a:ext cx="1144231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2AD36C96-AE1D-DA24-3589-04681B3D3165}"/>
              </a:ext>
            </a:extLst>
          </p:cNvPr>
          <p:cNvSpPr/>
          <p:nvPr/>
        </p:nvSpPr>
        <p:spPr>
          <a:xfrm>
            <a:off x="3383280" y="3018059"/>
            <a:ext cx="1698859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A1FF23-B8E8-C64A-482D-6D4A83DBBDD2}"/>
              </a:ext>
            </a:extLst>
          </p:cNvPr>
          <p:cNvSpPr txBox="1"/>
          <p:nvPr/>
        </p:nvSpPr>
        <p:spPr>
          <a:xfrm>
            <a:off x="3383280" y="3015554"/>
            <a:ext cx="17746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tx1"/>
                </a:solidFill>
              </a:rPr>
              <a:t>C:\Windows\System32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3" name="부제목 3">
            <a:extLst>
              <a:ext uri="{FF2B5EF4-FFF2-40B4-BE49-F238E27FC236}">
                <a16:creationId xmlns:a16="http://schemas.microsoft.com/office/drawing/2014/main" id="{CD3A8A02-10FA-B373-E77B-3C680E6575C1}"/>
              </a:ext>
            </a:extLst>
          </p:cNvPr>
          <p:cNvSpPr txBox="1">
            <a:spLocks/>
          </p:cNvSpPr>
          <p:nvPr/>
        </p:nvSpPr>
        <p:spPr>
          <a:xfrm>
            <a:off x="5082139" y="2757946"/>
            <a:ext cx="3715350" cy="203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나눔스퀘어" panose="020B0600000101010101" pitchFamily="50" charset="-127"/>
              <a:buChar char="≫"/>
              <a:defRPr sz="1400" b="0" i="0" u="none" strike="noStrike" cap="none">
                <a:solidFill>
                  <a:schemeClr val="dk1"/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  <a:cs typeface="Lexend"/>
                <a:sym typeface="Lexen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r>
              <a:rPr lang="en-US" altLang="ko-KR" dirty="0"/>
              <a:t>junction point</a:t>
            </a:r>
            <a:r>
              <a:rPr lang="ko-KR" altLang="en-US" dirty="0"/>
              <a:t>가 가리키는 디렉토리 삭제</a:t>
            </a:r>
            <a:endParaRPr lang="en-US" altLang="ko-KR" dirty="0"/>
          </a:p>
          <a:p>
            <a:r>
              <a:rPr lang="ko-KR" altLang="en-US" dirty="0"/>
              <a:t>민감한 파일 삭제 가능</a:t>
            </a:r>
            <a:endParaRPr lang="en-US" altLang="ko-KR" dirty="0"/>
          </a:p>
          <a:p>
            <a:endParaRPr lang="en-US" altLang="ko-KR" dirty="0"/>
          </a:p>
        </p:txBody>
      </p:sp>
      <p:sp>
        <p:nvSpPr>
          <p:cNvPr id="24" name="곱하기 기호 23">
            <a:extLst>
              <a:ext uri="{FF2B5EF4-FFF2-40B4-BE49-F238E27FC236}">
                <a16:creationId xmlns:a16="http://schemas.microsoft.com/office/drawing/2014/main" id="{4D01CF4A-9AA7-62E3-5733-83C200F4F202}"/>
              </a:ext>
            </a:extLst>
          </p:cNvPr>
          <p:cNvSpPr/>
          <p:nvPr/>
        </p:nvSpPr>
        <p:spPr>
          <a:xfrm>
            <a:off x="703377" y="2724273"/>
            <a:ext cx="1665628" cy="304277"/>
          </a:xfrm>
          <a:prstGeom prst="mathMultiply">
            <a:avLst>
              <a:gd name="adj1" fmla="val 14030"/>
            </a:avLst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00ECCB5-D428-724E-919A-C88BF88494BA}"/>
              </a:ext>
            </a:extLst>
          </p:cNvPr>
          <p:cNvSpPr txBox="1"/>
          <p:nvPr/>
        </p:nvSpPr>
        <p:spPr>
          <a:xfrm>
            <a:off x="1177864" y="3058201"/>
            <a:ext cx="10611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 err="1">
                <a:solidFill>
                  <a:schemeClr val="tx1"/>
                </a:solidFill>
              </a:rPr>
              <a:t>redacted_dir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pic>
        <p:nvPicPr>
          <p:cNvPr id="66" name="그림 65">
            <a:extLst>
              <a:ext uri="{FF2B5EF4-FFF2-40B4-BE49-F238E27FC236}">
                <a16:creationId xmlns:a16="http://schemas.microsoft.com/office/drawing/2014/main" id="{9C4F48A0-BFE9-6A90-A8BA-F69D1A640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280" y="2547446"/>
            <a:ext cx="4354932" cy="23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774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0DBE4-AD89-419C-C8C8-902EBB917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4EA50E9-8439-C554-8E32-29201B350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취약점</a:t>
            </a:r>
            <a:r>
              <a:rPr lang="en-US" altLang="ko-KR" dirty="0"/>
              <a:t> </a:t>
            </a:r>
            <a:r>
              <a:rPr lang="ko-KR" altLang="en-US" dirty="0"/>
              <a:t>탐색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4F7385A-CEB4-C37C-D49D-D445DA4EE7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 err="1"/>
              <a:t>익스플로잇</a:t>
            </a:r>
            <a:endParaRPr lang="ko-KR" altLang="en-US" dirty="0"/>
          </a:p>
        </p:txBody>
      </p:sp>
      <p:pic>
        <p:nvPicPr>
          <p:cNvPr id="6" name="lpe_exploit_poc">
            <a:hlinkClick r:id="" action="ppaction://media"/>
            <a:extLst>
              <a:ext uri="{FF2B5EF4-FFF2-40B4-BE49-F238E27FC236}">
                <a16:creationId xmlns:a16="http://schemas.microsoft.com/office/drawing/2014/main" id="{16B10AA6-5822-37B6-FE94-D7F11806B4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687" y="1638189"/>
            <a:ext cx="3918328" cy="2938746"/>
          </a:xfrm>
          <a:prstGeom prst="rect">
            <a:avLst/>
          </a:prstGeom>
        </p:spPr>
      </p:pic>
      <p:sp>
        <p:nvSpPr>
          <p:cNvPr id="3" name="부제목 3">
            <a:extLst>
              <a:ext uri="{FF2B5EF4-FFF2-40B4-BE49-F238E27FC236}">
                <a16:creationId xmlns:a16="http://schemas.microsoft.com/office/drawing/2014/main" id="{42B90489-1D42-9071-909F-ABEE48E42E4E}"/>
              </a:ext>
            </a:extLst>
          </p:cNvPr>
          <p:cNvSpPr txBox="1">
            <a:spLocks/>
          </p:cNvSpPr>
          <p:nvPr/>
        </p:nvSpPr>
        <p:spPr>
          <a:xfrm>
            <a:off x="5177889" y="1737003"/>
            <a:ext cx="3754356" cy="21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나눔스퀘어" panose="020B0600000101010101" pitchFamily="50" charset="-127"/>
              <a:buChar char="≫"/>
              <a:defRPr sz="1400" b="0" i="0" u="none" strike="noStrike" cap="none">
                <a:solidFill>
                  <a:schemeClr val="dk1"/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  <a:cs typeface="Lexend"/>
                <a:sym typeface="Lexen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None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r>
              <a:rPr lang="ko-KR" altLang="en-US" sz="1200" dirty="0"/>
              <a:t>임의 파일 삭제 </a:t>
            </a:r>
            <a:r>
              <a:rPr lang="en-US" altLang="ko-KR" sz="1200" dirty="0"/>
              <a:t>-&gt; </a:t>
            </a:r>
            <a:r>
              <a:rPr lang="ko-KR" altLang="en-US" sz="1200" dirty="0"/>
              <a:t>최고 권한으로 임의 명령어 실행</a:t>
            </a:r>
            <a:endParaRPr lang="en-US" altLang="ko-KR" sz="1200" dirty="0"/>
          </a:p>
          <a:p>
            <a:r>
              <a:rPr lang="en-US" altLang="ko-KR" sz="1200" dirty="0" err="1"/>
              <a:t>nt</a:t>
            </a:r>
            <a:r>
              <a:rPr lang="en-US" altLang="ko-KR" sz="1200" dirty="0"/>
              <a:t> authority\ system : </a:t>
            </a:r>
            <a:r>
              <a:rPr lang="ko-KR" altLang="en-US" sz="1200" dirty="0"/>
              <a:t>윈도우 최고 권한 주체</a:t>
            </a:r>
          </a:p>
        </p:txBody>
      </p:sp>
    </p:spTree>
    <p:extLst>
      <p:ext uri="{BB962C8B-B14F-4D97-AF65-F5344CB8AC3E}">
        <p14:creationId xmlns:p14="http://schemas.microsoft.com/office/powerpoint/2010/main" val="254211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AC6CAD-6D5F-616D-05AC-79DB751B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보고서</a:t>
            </a:r>
            <a:r>
              <a:rPr lang="en-US" altLang="ko-KR" dirty="0"/>
              <a:t> </a:t>
            </a:r>
            <a:r>
              <a:rPr lang="ko-KR" altLang="en-US" dirty="0"/>
              <a:t>작성</a:t>
            </a:r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86A5FFAB-5702-EFB6-8689-DA826AD73A05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r>
              <a:rPr lang="ko-KR" altLang="en-US" dirty="0" err="1"/>
              <a:t>에셋</a:t>
            </a:r>
            <a:r>
              <a:rPr lang="ko-KR" altLang="en-US" dirty="0"/>
              <a:t> 이름 </a:t>
            </a:r>
            <a:r>
              <a:rPr lang="en-US" altLang="ko-KR" dirty="0"/>
              <a:t>&amp; </a:t>
            </a:r>
            <a:r>
              <a:rPr lang="ko-KR" altLang="en-US" dirty="0"/>
              <a:t>취약점 유형</a:t>
            </a:r>
            <a:endParaRPr lang="en-US" altLang="ko-KR" dirty="0"/>
          </a:p>
          <a:p>
            <a:r>
              <a:rPr lang="en-US" altLang="ko-KR" dirty="0"/>
              <a:t>CWE : </a:t>
            </a:r>
            <a:r>
              <a:rPr lang="ko-KR" altLang="en-US" dirty="0"/>
              <a:t>취약점 발생 원인</a:t>
            </a:r>
            <a:endParaRPr lang="en-US" altLang="ko-KR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ko-KR" dirty="0"/>
              <a:t>Use After Free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ko-KR" dirty="0"/>
              <a:t>Buffer Overflow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ko-KR" dirty="0"/>
              <a:t>Improper Input Validation</a:t>
            </a:r>
          </a:p>
          <a:p>
            <a:r>
              <a:rPr lang="en-US" altLang="ko-KR" dirty="0"/>
              <a:t>CAPEC : </a:t>
            </a:r>
            <a:r>
              <a:rPr lang="ko-KR" altLang="en-US" dirty="0"/>
              <a:t>공격 방법</a:t>
            </a:r>
            <a:endParaRPr lang="en-US" altLang="ko-KR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ko-KR" dirty="0"/>
              <a:t>SQL Injection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ko-KR" dirty="0"/>
              <a:t>Path Traversal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ko-KR" dirty="0"/>
              <a:t>Privilege Escalation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C6E3235-852E-84C3-98C3-3832D17BA2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" name="그림 7" descr="텍스트, 스크린샷, 번호이(가) 표시된 사진&#10;&#10;자동 생성된 설명">
            <a:extLst>
              <a:ext uri="{FF2B5EF4-FFF2-40B4-BE49-F238E27FC236}">
                <a16:creationId xmlns:a16="http://schemas.microsoft.com/office/drawing/2014/main" id="{33E83652-F3E3-5C88-D924-C0C0911E0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83" y="1172210"/>
            <a:ext cx="3550487" cy="3681582"/>
          </a:xfrm>
          <a:prstGeom prst="rect">
            <a:avLst/>
          </a:prstGeom>
        </p:spPr>
      </p:pic>
      <p:sp>
        <p:nvSpPr>
          <p:cNvPr id="9" name="텍스트 개체 틀 4">
            <a:extLst>
              <a:ext uri="{FF2B5EF4-FFF2-40B4-BE49-F238E27FC236}">
                <a16:creationId xmlns:a16="http://schemas.microsoft.com/office/drawing/2014/main" id="{8F8BB039-605C-8B03-6E2C-139330B06EE8}"/>
              </a:ext>
            </a:extLst>
          </p:cNvPr>
          <p:cNvSpPr txBox="1">
            <a:spLocks/>
          </p:cNvSpPr>
          <p:nvPr/>
        </p:nvSpPr>
        <p:spPr>
          <a:xfrm>
            <a:off x="6122100" y="4680200"/>
            <a:ext cx="3021900" cy="38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exend"/>
              <a:buNone/>
              <a:defRPr sz="16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Lexend"/>
                <a:sym typeface="Lexen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r>
              <a:rPr lang="en-US" altLang="ko-KR" dirty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※ </a:t>
            </a:r>
            <a:r>
              <a:rPr lang="ko-KR" altLang="en-US" dirty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실제 제보한 타겟과 관련 없음</a:t>
            </a:r>
          </a:p>
        </p:txBody>
      </p:sp>
    </p:spTree>
    <p:extLst>
      <p:ext uri="{BB962C8B-B14F-4D97-AF65-F5344CB8AC3E}">
        <p14:creationId xmlns:p14="http://schemas.microsoft.com/office/powerpoint/2010/main" val="35769191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1861C-201C-0DEF-6797-E1B8A7666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83C1C4-7B2F-DC73-82EC-1FEC00FC3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보고서</a:t>
            </a:r>
            <a:r>
              <a:rPr lang="en-US" altLang="ko-KR" dirty="0"/>
              <a:t> </a:t>
            </a:r>
            <a:r>
              <a:rPr lang="ko-KR" altLang="en-US" dirty="0"/>
              <a:t>작성</a:t>
            </a:r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5405C762-0123-4FB6-A2F1-7D92ECB28651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715874" y="1737003"/>
            <a:ext cx="4066175" cy="2157600"/>
          </a:xfrm>
        </p:spPr>
        <p:txBody>
          <a:bodyPr/>
          <a:lstStyle/>
          <a:p>
            <a:r>
              <a:rPr lang="en-US" altLang="ko-KR" dirty="0"/>
              <a:t>CVSS Score : </a:t>
            </a:r>
            <a:r>
              <a:rPr lang="ko-KR" altLang="en-US" dirty="0"/>
              <a:t>심각성을 나타내는 지표</a:t>
            </a:r>
            <a:endParaRPr lang="en-US" altLang="ko-KR" dirty="0"/>
          </a:p>
          <a:p>
            <a:r>
              <a:rPr lang="ko-KR" altLang="en-US" dirty="0"/>
              <a:t>공격 조건</a:t>
            </a:r>
            <a:r>
              <a:rPr lang="en-US" altLang="ko-KR" dirty="0"/>
              <a:t>, </a:t>
            </a:r>
            <a:r>
              <a:rPr lang="ko-KR" altLang="en-US" dirty="0" err="1"/>
              <a:t>파급력에</a:t>
            </a:r>
            <a:r>
              <a:rPr lang="ko-KR" altLang="en-US" dirty="0"/>
              <a:t> 따라 계산</a:t>
            </a:r>
            <a:endParaRPr lang="en-US" altLang="ko-KR" dirty="0"/>
          </a:p>
          <a:p>
            <a:r>
              <a:rPr lang="ko-KR" altLang="en-US" dirty="0"/>
              <a:t>제보할 취약점의 파급력 참고 용도</a:t>
            </a:r>
            <a:endParaRPr lang="en-US" altLang="ko-KR" dirty="0"/>
          </a:p>
          <a:p>
            <a:r>
              <a:rPr lang="ko-KR" altLang="en-US" dirty="0"/>
              <a:t>벤더 측에서 다시 계산하여 통지 </a:t>
            </a:r>
            <a:r>
              <a:rPr lang="en-US" altLang="ko-KR" dirty="0"/>
              <a:t>(</a:t>
            </a:r>
            <a:r>
              <a:rPr lang="ko-KR" altLang="en-US" dirty="0"/>
              <a:t>필요한 경우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3814632-E89E-40ED-9F2B-5A2823F8B6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그림 5" descr="텍스트, 스크린샷, 번호, 폰트이(가) 표시된 사진&#10;&#10;자동 생성된 설명">
            <a:extLst>
              <a:ext uri="{FF2B5EF4-FFF2-40B4-BE49-F238E27FC236}">
                <a16:creationId xmlns:a16="http://schemas.microsoft.com/office/drawing/2014/main" id="{6C0D479D-FDAB-4F6C-BF70-F10A335D1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49" y="1350038"/>
            <a:ext cx="3492179" cy="317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731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0A038-0C60-49B5-8A42-D251E6C27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DBF370D-2A12-7186-20C7-A28E08254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보고서</a:t>
            </a:r>
            <a:r>
              <a:rPr lang="en-US" altLang="ko-KR" dirty="0"/>
              <a:t> </a:t>
            </a:r>
            <a:r>
              <a:rPr lang="ko-KR" altLang="en-US" dirty="0"/>
              <a:t>작성</a:t>
            </a:r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76835666-36D2-7E88-35C7-4944BDE45323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715874" y="1737003"/>
            <a:ext cx="4066175" cy="2157600"/>
          </a:xfrm>
        </p:spPr>
        <p:txBody>
          <a:bodyPr/>
          <a:lstStyle/>
          <a:p>
            <a:r>
              <a:rPr lang="ko-KR" altLang="en-US" dirty="0"/>
              <a:t>양식에 맞춰 작성</a:t>
            </a:r>
            <a:endParaRPr lang="en-US" altLang="ko-KR" dirty="0"/>
          </a:p>
          <a:p>
            <a:r>
              <a:rPr lang="ko-KR" altLang="en-US" dirty="0"/>
              <a:t>상세 분석내용은 생략 가능</a:t>
            </a:r>
            <a:endParaRPr lang="en-US" altLang="ko-KR" dirty="0"/>
          </a:p>
          <a:p>
            <a:r>
              <a:rPr lang="ko-KR" altLang="en-US" dirty="0"/>
              <a:t>재현과정 설명이 가장 중요</a:t>
            </a:r>
            <a:endParaRPr lang="en-US" altLang="ko-KR" dirty="0"/>
          </a:p>
          <a:p>
            <a:r>
              <a:rPr lang="ko-KR" altLang="en-US" dirty="0"/>
              <a:t>마크다운 </a:t>
            </a:r>
            <a:r>
              <a:rPr lang="en-US" altLang="ko-KR" dirty="0"/>
              <a:t>&amp; </a:t>
            </a:r>
            <a:r>
              <a:rPr lang="ko-KR" altLang="en-US" dirty="0"/>
              <a:t>자동저장 가능</a:t>
            </a:r>
            <a:endParaRPr lang="en-US" altLang="ko-KR" dirty="0"/>
          </a:p>
          <a:p>
            <a:r>
              <a:rPr lang="ko-KR" altLang="en-US" dirty="0"/>
              <a:t>실행파일 </a:t>
            </a:r>
            <a:r>
              <a:rPr lang="en-US" altLang="ko-KR" dirty="0"/>
              <a:t>&amp; </a:t>
            </a:r>
            <a:r>
              <a:rPr lang="ko-KR" altLang="en-US" dirty="0"/>
              <a:t>동영상 첨부 가능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8F72E7E-6B28-53B0-D9F6-1236DED66D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" name="그림 6" descr="텍스트, 스크린샷, 소프트웨어, 번호이(가) 표시된 사진&#10;&#10;자동 생성된 설명">
            <a:extLst>
              <a:ext uri="{FF2B5EF4-FFF2-40B4-BE49-F238E27FC236}">
                <a16:creationId xmlns:a16="http://schemas.microsoft.com/office/drawing/2014/main" id="{E0FF74ED-4A1C-55E9-FC7B-3C2995B43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77" y="1236463"/>
            <a:ext cx="3772820" cy="344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032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2B4C8-1F5C-9716-4B28-85DD335C2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A1381F-9D44-D083-4C7C-525F647B8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검증 및 보상 지급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352A685-DA20-DBA5-794C-8E54E0667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024" y="1737003"/>
            <a:ext cx="6333425" cy="2157600"/>
          </a:xfrm>
        </p:spPr>
        <p:txBody>
          <a:bodyPr/>
          <a:lstStyle/>
          <a:p>
            <a:r>
              <a:rPr lang="ko-KR" altLang="en-US" dirty="0"/>
              <a:t>평가 중 </a:t>
            </a:r>
            <a:r>
              <a:rPr lang="en-US" altLang="ko-KR" dirty="0"/>
              <a:t>: New, Need more Information, Triaged</a:t>
            </a:r>
          </a:p>
          <a:p>
            <a:r>
              <a:rPr lang="ko-KR" altLang="en-US" dirty="0"/>
              <a:t>평가</a:t>
            </a:r>
            <a:r>
              <a:rPr lang="en-US" altLang="ko-KR" dirty="0"/>
              <a:t> </a:t>
            </a:r>
            <a:r>
              <a:rPr lang="ko-KR" altLang="en-US" dirty="0"/>
              <a:t>완료 </a:t>
            </a:r>
            <a:r>
              <a:rPr lang="en-US" altLang="ko-KR" dirty="0"/>
              <a:t>: Resolved, Not Applicable, Spam, Duplicated</a:t>
            </a:r>
          </a:p>
          <a:p>
            <a:r>
              <a:rPr lang="ko-KR" altLang="en-US" dirty="0"/>
              <a:t>평가</a:t>
            </a:r>
            <a:r>
              <a:rPr lang="en-US" altLang="ko-KR" dirty="0"/>
              <a:t> </a:t>
            </a:r>
            <a:r>
              <a:rPr lang="ko-KR" altLang="en-US" dirty="0"/>
              <a:t>결과에 따라 </a:t>
            </a:r>
            <a:r>
              <a:rPr lang="en-US" altLang="ko-KR" dirty="0"/>
              <a:t>Reputation</a:t>
            </a:r>
            <a:r>
              <a:rPr lang="ko-KR" altLang="en-US" dirty="0"/>
              <a:t>에 영향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86F5EC7-43D0-F811-46DD-4BB650818B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보고서 검증 단계</a:t>
            </a:r>
          </a:p>
        </p:txBody>
      </p:sp>
    </p:spTree>
    <p:extLst>
      <p:ext uri="{BB962C8B-B14F-4D97-AF65-F5344CB8AC3E}">
        <p14:creationId xmlns:p14="http://schemas.microsoft.com/office/powerpoint/2010/main" val="14127269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화살표: U자형 12">
            <a:extLst>
              <a:ext uri="{FF2B5EF4-FFF2-40B4-BE49-F238E27FC236}">
                <a16:creationId xmlns:a16="http://schemas.microsoft.com/office/drawing/2014/main" id="{8D90DBAC-0A66-DB40-F861-EC9CBE7AD824}"/>
              </a:ext>
            </a:extLst>
          </p:cNvPr>
          <p:cNvSpPr/>
          <p:nvPr/>
        </p:nvSpPr>
        <p:spPr>
          <a:xfrm flipH="1">
            <a:off x="3416300" y="1466850"/>
            <a:ext cx="2107009" cy="1256967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00439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화살표: 오른쪽 11">
            <a:extLst>
              <a:ext uri="{FF2B5EF4-FFF2-40B4-BE49-F238E27FC236}">
                <a16:creationId xmlns:a16="http://schemas.microsoft.com/office/drawing/2014/main" id="{4C06CB76-4D93-0BAB-8AC6-A091074C3468}"/>
              </a:ext>
            </a:extLst>
          </p:cNvPr>
          <p:cNvSpPr/>
          <p:nvPr/>
        </p:nvSpPr>
        <p:spPr>
          <a:xfrm>
            <a:off x="1281905" y="2624838"/>
            <a:ext cx="7569995" cy="977900"/>
          </a:xfrm>
          <a:prstGeom prst="rightArrow">
            <a:avLst/>
          </a:prstGeom>
          <a:solidFill>
            <a:srgbClr val="00439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5A8207E0-E9F9-064B-20E2-EE3FDCD13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검증 및 보상 지급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F526C09-EAA4-6D90-1774-7B2D80ABB6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보고서 검증 단계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64A53A76-AAB4-3448-6B49-1D649306392E}"/>
              </a:ext>
            </a:extLst>
          </p:cNvPr>
          <p:cNvSpPr/>
          <p:nvPr/>
        </p:nvSpPr>
        <p:spPr>
          <a:xfrm>
            <a:off x="1707355" y="2905160"/>
            <a:ext cx="1058863" cy="385763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New</a:t>
            </a:r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854945-9A2B-09DD-30C0-99805502AD8C}"/>
              </a:ext>
            </a:extLst>
          </p:cNvPr>
          <p:cNvSpPr txBox="1"/>
          <p:nvPr/>
        </p:nvSpPr>
        <p:spPr>
          <a:xfrm>
            <a:off x="1281905" y="3440333"/>
            <a:ext cx="18732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rgbClr val="D5B5E9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아직 평가되지 않은 상태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A56983E4-1241-E104-6551-7D901BCFF2CA}"/>
              </a:ext>
            </a:extLst>
          </p:cNvPr>
          <p:cNvSpPr/>
          <p:nvPr/>
        </p:nvSpPr>
        <p:spPr>
          <a:xfrm>
            <a:off x="3201193" y="1908322"/>
            <a:ext cx="2741613" cy="38576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Need for More Information</a:t>
            </a:r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DCBED0-BEAF-E996-357B-85DC822971F2}"/>
              </a:ext>
            </a:extLst>
          </p:cNvPr>
          <p:cNvSpPr txBox="1"/>
          <p:nvPr/>
        </p:nvSpPr>
        <p:spPr>
          <a:xfrm>
            <a:off x="3690142" y="2340917"/>
            <a:ext cx="17637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rgbClr val="00B0F0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취약점 </a:t>
            </a:r>
            <a:r>
              <a:rPr lang="en-US" altLang="ko-KR" sz="1200" dirty="0">
                <a:solidFill>
                  <a:srgbClr val="00B0F0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&amp; </a:t>
            </a:r>
            <a:r>
              <a:rPr lang="ko-KR" altLang="en-US" sz="1200" dirty="0">
                <a:solidFill>
                  <a:srgbClr val="00B0F0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재현 방법에 대한</a:t>
            </a:r>
            <a:endParaRPr lang="en-US" altLang="ko-KR" sz="1200" dirty="0">
              <a:solidFill>
                <a:srgbClr val="00B0F0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algn="ctr"/>
            <a:r>
              <a:rPr lang="ko-KR" altLang="en-US" sz="1200" dirty="0">
                <a:solidFill>
                  <a:srgbClr val="00B0F0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추가 설명 필요</a:t>
            </a:r>
          </a:p>
        </p:txBody>
      </p:sp>
      <p:sp>
        <p:nvSpPr>
          <p:cNvPr id="11" name="순서도: 판단 10">
            <a:extLst>
              <a:ext uri="{FF2B5EF4-FFF2-40B4-BE49-F238E27FC236}">
                <a16:creationId xmlns:a16="http://schemas.microsoft.com/office/drawing/2014/main" id="{1E4AC79C-6FE5-71B4-D0CD-EF1A40556F7D}"/>
              </a:ext>
            </a:extLst>
          </p:cNvPr>
          <p:cNvSpPr/>
          <p:nvPr/>
        </p:nvSpPr>
        <p:spPr>
          <a:xfrm>
            <a:off x="6154737" y="2818233"/>
            <a:ext cx="2436813" cy="663410"/>
          </a:xfrm>
          <a:prstGeom prst="flowChartDecision">
            <a:avLst/>
          </a:prstGeom>
          <a:solidFill>
            <a:schemeClr val="accent6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유효한</a:t>
            </a:r>
            <a:endParaRPr lang="en-US" altLang="ko-KR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취약점인가</a:t>
            </a:r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?</a:t>
            </a:r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581532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A14AD-9D72-28F2-124B-2FC5EAC01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화살표: 오른쪽 11">
            <a:extLst>
              <a:ext uri="{FF2B5EF4-FFF2-40B4-BE49-F238E27FC236}">
                <a16:creationId xmlns:a16="http://schemas.microsoft.com/office/drawing/2014/main" id="{F41F75ED-0C17-C656-5156-05689907B92D}"/>
              </a:ext>
            </a:extLst>
          </p:cNvPr>
          <p:cNvSpPr/>
          <p:nvPr/>
        </p:nvSpPr>
        <p:spPr>
          <a:xfrm>
            <a:off x="1574005" y="2500158"/>
            <a:ext cx="7569995" cy="977900"/>
          </a:xfrm>
          <a:prstGeom prst="rightArrow">
            <a:avLst/>
          </a:prstGeom>
          <a:solidFill>
            <a:srgbClr val="00439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5E279E63-66D9-E3C1-D528-1BEAD439E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검증 및 보상 지급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BBFA992-2E9F-73BB-0D39-4AD74F760F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보고서 검증 단계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065EAB51-AB4D-AB4E-A568-5731E8FACBD6}"/>
              </a:ext>
            </a:extLst>
          </p:cNvPr>
          <p:cNvSpPr/>
          <p:nvPr/>
        </p:nvSpPr>
        <p:spPr>
          <a:xfrm>
            <a:off x="2497336" y="2804882"/>
            <a:ext cx="1355331" cy="36284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Triaged</a:t>
            </a:r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FF295A-A71E-4715-A5BB-5D850CC649F4}"/>
              </a:ext>
            </a:extLst>
          </p:cNvPr>
          <p:cNvSpPr txBox="1"/>
          <p:nvPr/>
        </p:nvSpPr>
        <p:spPr>
          <a:xfrm>
            <a:off x="2183016" y="3261505"/>
            <a:ext cx="19440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rgbClr val="FFC000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보고서 사전 검증 완료</a:t>
            </a:r>
            <a:endParaRPr lang="en-US" altLang="ko-KR" sz="1200" dirty="0">
              <a:solidFill>
                <a:srgbClr val="FFC000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algn="ctr"/>
            <a:r>
              <a:rPr lang="ko-KR" altLang="en-US" sz="1200" dirty="0">
                <a:solidFill>
                  <a:srgbClr val="FFC000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높은 확률로 </a:t>
            </a:r>
            <a:r>
              <a:rPr lang="ko-KR" altLang="en-US" sz="1200" dirty="0" err="1">
                <a:solidFill>
                  <a:srgbClr val="FFC000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바운티</a:t>
            </a:r>
            <a:r>
              <a:rPr lang="ko-KR" altLang="en-US" sz="1200" dirty="0">
                <a:solidFill>
                  <a:srgbClr val="FFC000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수령 가능</a:t>
            </a:r>
          </a:p>
        </p:txBody>
      </p:sp>
      <p:sp>
        <p:nvSpPr>
          <p:cNvPr id="11" name="순서도: 판단 10">
            <a:extLst>
              <a:ext uri="{FF2B5EF4-FFF2-40B4-BE49-F238E27FC236}">
                <a16:creationId xmlns:a16="http://schemas.microsoft.com/office/drawing/2014/main" id="{BC3631A8-9352-BA9F-C187-34F615C96BF1}"/>
              </a:ext>
            </a:extLst>
          </p:cNvPr>
          <p:cNvSpPr/>
          <p:nvPr/>
        </p:nvSpPr>
        <p:spPr>
          <a:xfrm>
            <a:off x="467120" y="3243768"/>
            <a:ext cx="1675608" cy="589473"/>
          </a:xfrm>
          <a:prstGeom prst="flowChartDecision">
            <a:avLst/>
          </a:prstGeom>
          <a:solidFill>
            <a:schemeClr val="accent6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유효한</a:t>
            </a:r>
            <a:endParaRPr lang="en-US" altLang="ko-KR" sz="11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sz="11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취약점인가</a:t>
            </a:r>
            <a:r>
              <a:rPr lang="en-US" altLang="ko-KR" sz="11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?</a:t>
            </a:r>
            <a:endParaRPr lang="ko-KR" altLang="en-US" sz="11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BDB5CA-4B48-4CF3-6719-EC8F7B180F00}"/>
              </a:ext>
            </a:extLst>
          </p:cNvPr>
          <p:cNvSpPr txBox="1"/>
          <p:nvPr/>
        </p:nvSpPr>
        <p:spPr>
          <a:xfrm>
            <a:off x="902493" y="2855341"/>
            <a:ext cx="8048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rgbClr val="92D05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YES</a:t>
            </a: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1849A5C5-BBE0-3354-93E4-037235A99ADE}"/>
              </a:ext>
            </a:extLst>
          </p:cNvPr>
          <p:cNvSpPr/>
          <p:nvPr/>
        </p:nvSpPr>
        <p:spPr>
          <a:xfrm>
            <a:off x="6058495" y="2795892"/>
            <a:ext cx="1355331" cy="362844"/>
          </a:xfrm>
          <a:prstGeom prst="roundRect">
            <a:avLst/>
          </a:prstGeom>
          <a:solidFill>
            <a:srgbClr val="03CD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Resolved</a:t>
            </a:r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31E3A2-E012-1B1F-3272-574902520EEC}"/>
              </a:ext>
            </a:extLst>
          </p:cNvPr>
          <p:cNvSpPr txBox="1"/>
          <p:nvPr/>
        </p:nvSpPr>
        <p:spPr>
          <a:xfrm>
            <a:off x="5854303" y="3261505"/>
            <a:ext cx="176371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rgbClr val="03CD03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취약점</a:t>
            </a:r>
            <a:r>
              <a:rPr lang="en-US" altLang="ko-KR" sz="1200" dirty="0">
                <a:solidFill>
                  <a:srgbClr val="03CD03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  <a:r>
              <a:rPr lang="ko-KR" altLang="en-US" sz="1200" dirty="0">
                <a:solidFill>
                  <a:srgbClr val="03CD03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패치 완료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07D86B4E-6D2D-EFFD-1950-E958EED68052}"/>
              </a:ext>
            </a:extLst>
          </p:cNvPr>
          <p:cNvSpPr/>
          <p:nvPr/>
        </p:nvSpPr>
        <p:spPr>
          <a:xfrm>
            <a:off x="4392417" y="2653689"/>
            <a:ext cx="1126328" cy="68523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보상 지급</a:t>
            </a: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F3FF4AD4-F9D6-1924-9B91-A917A5B02C8E}"/>
              </a:ext>
            </a:extLst>
          </p:cNvPr>
          <p:cNvSpPr/>
          <p:nvPr/>
        </p:nvSpPr>
        <p:spPr>
          <a:xfrm>
            <a:off x="7817844" y="2653689"/>
            <a:ext cx="1126328" cy="68523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보고서 공개</a:t>
            </a:r>
          </a:p>
        </p:txBody>
      </p:sp>
    </p:spTree>
    <p:extLst>
      <p:ext uri="{BB962C8B-B14F-4D97-AF65-F5344CB8AC3E}">
        <p14:creationId xmlns:p14="http://schemas.microsoft.com/office/powerpoint/2010/main" val="19935856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91F15-98CC-0EF3-411A-0C9AB719C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AE40D8-05F4-3F56-F2B6-7BA2693A6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검증 및 보상 지급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B2993F0-A334-0025-15F4-26F4A3D8EB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보고서 검증 단계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B5CF1A81-DF53-9528-76F8-4FC7A95E3475}"/>
              </a:ext>
            </a:extLst>
          </p:cNvPr>
          <p:cNvSpPr/>
          <p:nvPr/>
        </p:nvSpPr>
        <p:spPr>
          <a:xfrm>
            <a:off x="2689620" y="2579418"/>
            <a:ext cx="1466057" cy="485628"/>
          </a:xfrm>
          <a:prstGeom prst="roundRect">
            <a:avLst/>
          </a:prstGeom>
          <a:solidFill>
            <a:srgbClr val="F000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Not Applicable</a:t>
            </a:r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2EC9D7-A7CD-6AFE-0C65-1E6F25E58511}"/>
              </a:ext>
            </a:extLst>
          </p:cNvPr>
          <p:cNvSpPr txBox="1"/>
          <p:nvPr/>
        </p:nvSpPr>
        <p:spPr>
          <a:xfrm>
            <a:off x="2394345" y="3360431"/>
            <a:ext cx="205660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rgbClr val="F00078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취약점</a:t>
            </a:r>
            <a:r>
              <a:rPr lang="en-US" altLang="ko-KR" sz="1200" dirty="0">
                <a:solidFill>
                  <a:srgbClr val="F00078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  <a:r>
              <a:rPr lang="ko-KR" altLang="en-US" sz="1200" dirty="0">
                <a:solidFill>
                  <a:srgbClr val="F00078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재현 불가</a:t>
            </a:r>
            <a:endParaRPr lang="en-US" altLang="ko-KR" sz="1200" dirty="0">
              <a:solidFill>
                <a:srgbClr val="F00078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algn="ctr"/>
            <a:r>
              <a:rPr lang="ko-KR" altLang="en-US" sz="1200" dirty="0">
                <a:solidFill>
                  <a:srgbClr val="F00078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취약점이 아님</a:t>
            </a:r>
            <a:endParaRPr lang="en-US" altLang="ko-KR" sz="1200" dirty="0">
              <a:solidFill>
                <a:srgbClr val="F00078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algn="ctr"/>
            <a:r>
              <a:rPr lang="ko-KR" altLang="en-US" sz="1200" dirty="0">
                <a:solidFill>
                  <a:srgbClr val="F00078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명시된 </a:t>
            </a:r>
            <a:r>
              <a:rPr lang="en-US" altLang="ko-KR" sz="1200" dirty="0">
                <a:solidFill>
                  <a:srgbClr val="F00078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Out of Scope </a:t>
            </a:r>
            <a:r>
              <a:rPr lang="ko-KR" altLang="en-US" sz="1200" dirty="0">
                <a:solidFill>
                  <a:srgbClr val="F00078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취약점</a:t>
            </a:r>
          </a:p>
        </p:txBody>
      </p:sp>
      <p:sp>
        <p:nvSpPr>
          <p:cNvPr id="11" name="순서도: 판단 10">
            <a:extLst>
              <a:ext uri="{FF2B5EF4-FFF2-40B4-BE49-F238E27FC236}">
                <a16:creationId xmlns:a16="http://schemas.microsoft.com/office/drawing/2014/main" id="{A460892B-FECE-D614-913C-2F662038157F}"/>
              </a:ext>
            </a:extLst>
          </p:cNvPr>
          <p:cNvSpPr/>
          <p:nvPr/>
        </p:nvSpPr>
        <p:spPr>
          <a:xfrm>
            <a:off x="467120" y="3243768"/>
            <a:ext cx="1675608" cy="589473"/>
          </a:xfrm>
          <a:prstGeom prst="flowChartDecision">
            <a:avLst/>
          </a:prstGeom>
          <a:solidFill>
            <a:schemeClr val="accent6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유효한</a:t>
            </a:r>
            <a:endParaRPr lang="en-US" altLang="ko-KR" sz="11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sz="11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취약점인가</a:t>
            </a:r>
            <a:r>
              <a:rPr lang="en-US" altLang="ko-KR" sz="11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?</a:t>
            </a:r>
            <a:endParaRPr lang="ko-KR" altLang="en-US" sz="11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88C676-45EA-4F87-D10F-B0B14A5E8181}"/>
              </a:ext>
            </a:extLst>
          </p:cNvPr>
          <p:cNvSpPr txBox="1"/>
          <p:nvPr/>
        </p:nvSpPr>
        <p:spPr>
          <a:xfrm>
            <a:off x="902493" y="2856370"/>
            <a:ext cx="8048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rgbClr val="CC33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NO</a:t>
            </a: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AA8D4A3D-DA97-C249-55CC-731B671A095F}"/>
              </a:ext>
            </a:extLst>
          </p:cNvPr>
          <p:cNvSpPr/>
          <p:nvPr/>
        </p:nvSpPr>
        <p:spPr>
          <a:xfrm>
            <a:off x="5054997" y="2579418"/>
            <a:ext cx="1466057" cy="485628"/>
          </a:xfrm>
          <a:prstGeom prst="round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Spam</a:t>
            </a:r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DD02EE-4F5F-C7A8-30C6-F2BC940F6A3A}"/>
              </a:ext>
            </a:extLst>
          </p:cNvPr>
          <p:cNvSpPr txBox="1"/>
          <p:nvPr/>
        </p:nvSpPr>
        <p:spPr>
          <a:xfrm>
            <a:off x="4759722" y="3360431"/>
            <a:ext cx="205660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>
                <a:solidFill>
                  <a:schemeClr val="tx1">
                    <a:lumMod val="50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관련없는</a:t>
            </a:r>
            <a:r>
              <a:rPr lang="ko-KR" altLang="en-US" sz="1200" dirty="0">
                <a:solidFill>
                  <a:schemeClr val="tx1">
                    <a:lumMod val="50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내용</a:t>
            </a:r>
            <a:endParaRPr lang="en-US" altLang="ko-KR" sz="1200" dirty="0">
              <a:solidFill>
                <a:schemeClr val="tx1">
                  <a:lumMod val="50000"/>
                </a:schemeClr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41411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78932-34D8-750F-574F-3BFB805E3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BA146F-D91E-5631-C79A-0DC83AA99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검증 및 보상 지급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D746461-577E-77B0-E798-6042DB8E52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보고서 검증 단계</a:t>
            </a:r>
          </a:p>
        </p:txBody>
      </p:sp>
      <p:sp>
        <p:nvSpPr>
          <p:cNvPr id="11" name="순서도: 판단 10">
            <a:extLst>
              <a:ext uri="{FF2B5EF4-FFF2-40B4-BE49-F238E27FC236}">
                <a16:creationId xmlns:a16="http://schemas.microsoft.com/office/drawing/2014/main" id="{7946B76A-76A7-EE98-8275-03D64FAA606D}"/>
              </a:ext>
            </a:extLst>
          </p:cNvPr>
          <p:cNvSpPr/>
          <p:nvPr/>
        </p:nvSpPr>
        <p:spPr>
          <a:xfrm>
            <a:off x="467120" y="3243768"/>
            <a:ext cx="1675608" cy="589473"/>
          </a:xfrm>
          <a:prstGeom prst="flowChartDecision">
            <a:avLst/>
          </a:prstGeom>
          <a:solidFill>
            <a:schemeClr val="accent6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유효한</a:t>
            </a:r>
            <a:endParaRPr lang="en-US" altLang="ko-KR" sz="11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sz="11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취약점인가</a:t>
            </a:r>
            <a:r>
              <a:rPr lang="en-US" altLang="ko-KR" sz="11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?</a:t>
            </a:r>
            <a:endParaRPr lang="ko-KR" altLang="en-US" sz="11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C57D68-0D1D-B3D0-45CD-4E9602A397CC}"/>
              </a:ext>
            </a:extLst>
          </p:cNvPr>
          <p:cNvSpPr txBox="1"/>
          <p:nvPr/>
        </p:nvSpPr>
        <p:spPr>
          <a:xfrm>
            <a:off x="802680" y="2855341"/>
            <a:ext cx="10044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accent6">
                    <a:lumMod val="6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NEUTRAL</a:t>
            </a: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3F64C77C-9EF1-840D-7246-AD49B06D5443}"/>
              </a:ext>
            </a:extLst>
          </p:cNvPr>
          <p:cNvSpPr/>
          <p:nvPr/>
        </p:nvSpPr>
        <p:spPr>
          <a:xfrm>
            <a:off x="3321699" y="2579418"/>
            <a:ext cx="1466057" cy="48562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Informative</a:t>
            </a:r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255B73-4EAA-3A9F-7C9C-71A161C11A3A}"/>
              </a:ext>
            </a:extLst>
          </p:cNvPr>
          <p:cNvSpPr txBox="1"/>
          <p:nvPr/>
        </p:nvSpPr>
        <p:spPr>
          <a:xfrm>
            <a:off x="2503462" y="3360431"/>
            <a:ext cx="310253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rgbClr val="FFFF00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취약점은 맞으나 심각하지 않음</a:t>
            </a:r>
            <a:endParaRPr lang="en-US" altLang="ko-KR" sz="1200" dirty="0">
              <a:solidFill>
                <a:srgbClr val="FFFF00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algn="ctr"/>
            <a:r>
              <a:rPr lang="ko-KR" altLang="en-US" sz="1200" dirty="0">
                <a:solidFill>
                  <a:srgbClr val="FFFF00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명시되지 않은 </a:t>
            </a:r>
            <a:r>
              <a:rPr lang="en-US" altLang="ko-KR" sz="1200" dirty="0">
                <a:solidFill>
                  <a:srgbClr val="FFFF00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Out</a:t>
            </a:r>
            <a:r>
              <a:rPr lang="ko-KR" altLang="en-US" sz="1200" dirty="0">
                <a:solidFill>
                  <a:srgbClr val="FFFF00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  <a:r>
              <a:rPr lang="en-US" altLang="ko-KR" sz="1200" dirty="0">
                <a:solidFill>
                  <a:srgbClr val="FFFF00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of Scope </a:t>
            </a:r>
            <a:r>
              <a:rPr lang="ko-KR" altLang="en-US" sz="1200" dirty="0">
                <a:solidFill>
                  <a:srgbClr val="FFFF00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타겟</a:t>
            </a:r>
            <a:r>
              <a:rPr lang="en-US" altLang="ko-KR" sz="1200" dirty="0">
                <a:solidFill>
                  <a:srgbClr val="FFFF00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/</a:t>
            </a:r>
            <a:r>
              <a:rPr lang="ko-KR" altLang="en-US" sz="1200" dirty="0">
                <a:solidFill>
                  <a:srgbClr val="FFFF00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취약점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353FC4C5-8BBA-6EDF-535A-CD5296FDBB16}"/>
              </a:ext>
            </a:extLst>
          </p:cNvPr>
          <p:cNvSpPr/>
          <p:nvPr/>
        </p:nvSpPr>
        <p:spPr>
          <a:xfrm>
            <a:off x="5966728" y="2579418"/>
            <a:ext cx="1466057" cy="485628"/>
          </a:xfrm>
          <a:prstGeom prst="roundRect">
            <a:avLst/>
          </a:prstGeom>
          <a:solidFill>
            <a:srgbClr val="A986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Duplicated</a:t>
            </a:r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53E678-ECF5-FEC3-942D-0701B3181C65}"/>
              </a:ext>
            </a:extLst>
          </p:cNvPr>
          <p:cNvSpPr txBox="1"/>
          <p:nvPr/>
        </p:nvSpPr>
        <p:spPr>
          <a:xfrm>
            <a:off x="5671453" y="3360431"/>
            <a:ext cx="205660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rgbClr val="A98657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중복된 제보 내용</a:t>
            </a:r>
            <a:endParaRPr lang="en-US" altLang="ko-KR" sz="1200" dirty="0">
              <a:solidFill>
                <a:srgbClr val="A98657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7071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3566ADC2-989F-59CA-A162-F9A6CF06C9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6822"/>
              </p:ext>
            </p:extLst>
          </p:nvPr>
        </p:nvGraphicFramePr>
        <p:xfrm>
          <a:off x="724275" y="1402496"/>
          <a:ext cx="8064126" cy="2646204"/>
        </p:xfrm>
        <a:graphic>
          <a:graphicData uri="http://schemas.openxmlformats.org/drawingml/2006/table">
            <a:tbl>
              <a:tblPr firstRow="1" bandRow="1">
                <a:tableStyleId>{0940351F-D403-472F-A764-752886E89093}</a:tableStyleId>
              </a:tblPr>
              <a:tblGrid>
                <a:gridCol w="897770">
                  <a:extLst>
                    <a:ext uri="{9D8B030D-6E8A-4147-A177-3AD203B41FA5}">
                      <a16:colId xmlns:a16="http://schemas.microsoft.com/office/drawing/2014/main" val="1437574236"/>
                    </a:ext>
                  </a:extLst>
                </a:gridCol>
                <a:gridCol w="3051555">
                  <a:extLst>
                    <a:ext uri="{9D8B030D-6E8A-4147-A177-3AD203B41FA5}">
                      <a16:colId xmlns:a16="http://schemas.microsoft.com/office/drawing/2014/main" val="1507663089"/>
                    </a:ext>
                  </a:extLst>
                </a:gridCol>
                <a:gridCol w="4114801">
                  <a:extLst>
                    <a:ext uri="{9D8B030D-6E8A-4147-A177-3AD203B41FA5}">
                      <a16:colId xmlns:a16="http://schemas.microsoft.com/office/drawing/2014/main" val="3706741524"/>
                    </a:ext>
                  </a:extLst>
                </a:gridCol>
              </a:tblGrid>
              <a:tr h="312004"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accent4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국내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해외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243653"/>
                  </a:ext>
                </a:extLst>
              </a:tr>
              <a:tr h="11671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기업</a:t>
                      </a:r>
                      <a:br>
                        <a:rPr lang="en-US" altLang="ko-KR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</a:br>
                      <a:r>
                        <a:rPr lang="ko-KR" altLang="en-US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자체 운영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accent4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>
                        <a:solidFill>
                          <a:schemeClr val="accent4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3904210"/>
                  </a:ext>
                </a:extLst>
              </a:tr>
              <a:tr h="11671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accent4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플랫폼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accent4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accent4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866389"/>
                  </a:ext>
                </a:extLst>
              </a:tr>
            </a:tbl>
          </a:graphicData>
        </a:graphic>
      </p:graphicFrame>
      <p:sp>
        <p:nvSpPr>
          <p:cNvPr id="2" name="제목 1">
            <a:extLst>
              <a:ext uri="{FF2B5EF4-FFF2-40B4-BE49-F238E27FC236}">
                <a16:creationId xmlns:a16="http://schemas.microsoft.com/office/drawing/2014/main" id="{00AE4176-701D-3E23-582E-52401C93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버그바운티</a:t>
            </a:r>
            <a:r>
              <a:rPr lang="ko-KR" altLang="en-US" dirty="0"/>
              <a:t> 플랫폼</a:t>
            </a:r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1026" name="Picture 2" descr="일부 사업 철수에도 카카오 실적은 당분간 '탄탄' | 한국일보">
            <a:extLst>
              <a:ext uri="{FF2B5EF4-FFF2-40B4-BE49-F238E27FC236}">
                <a16:creationId xmlns:a16="http://schemas.microsoft.com/office/drawing/2014/main" id="{3178CE51-60A7-C41C-A928-C7BB54D5B6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5" t="11470" r="18223" b="15343"/>
          <a:stretch/>
        </p:blipFill>
        <p:spPr bwMode="auto">
          <a:xfrm>
            <a:off x="2005100" y="1868379"/>
            <a:ext cx="589302" cy="43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네이버 : 로그인">
            <a:extLst>
              <a:ext uri="{FF2B5EF4-FFF2-40B4-BE49-F238E27FC236}">
                <a16:creationId xmlns:a16="http://schemas.microsoft.com/office/drawing/2014/main" id="{7C205521-DA55-0366-280F-0A1E3E73D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1" t="33773" r="29050" b="30917"/>
          <a:stretch/>
        </p:blipFill>
        <p:spPr bwMode="auto">
          <a:xfrm>
            <a:off x="3170556" y="2433301"/>
            <a:ext cx="821012" cy="35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5B09778-EAC6-2A75-524F-2D82D5D0DF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018"/>
          <a:stretch/>
        </p:blipFill>
        <p:spPr>
          <a:xfrm>
            <a:off x="1903381" y="2436214"/>
            <a:ext cx="826293" cy="291392"/>
          </a:xfrm>
          <a:prstGeom prst="rect">
            <a:avLst/>
          </a:prstGeom>
        </p:spPr>
      </p:pic>
      <p:pic>
        <p:nvPicPr>
          <p:cNvPr id="1038" name="Picture 14" descr="토스(금융) - 나무위키">
            <a:extLst>
              <a:ext uri="{FF2B5EF4-FFF2-40B4-BE49-F238E27FC236}">
                <a16:creationId xmlns:a16="http://schemas.microsoft.com/office/drawing/2014/main" id="{B387007E-1622-4A14-8C77-5DF9119D2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750" y="1883963"/>
            <a:ext cx="1328737" cy="40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파인더갭(주) - 정보보호/보안 전문 강사 | 리멤버 프리미엄 채용공고">
            <a:extLst>
              <a:ext uri="{FF2B5EF4-FFF2-40B4-BE49-F238E27FC236}">
                <a16:creationId xmlns:a16="http://schemas.microsoft.com/office/drawing/2014/main" id="{00D0D3B5-B7CB-0E44-8DD4-7ED378BA6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049" y="3105918"/>
            <a:ext cx="649288" cy="64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C63128E9-C94A-C2E2-FC62-00E6F26769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8474" y="3092800"/>
            <a:ext cx="649288" cy="649288"/>
          </a:xfrm>
          <a:prstGeom prst="rect">
            <a:avLst/>
          </a:prstGeom>
        </p:spPr>
      </p:pic>
      <p:pic>
        <p:nvPicPr>
          <p:cNvPr id="1046" name="Picture 22" descr="Microsoft Korea">
            <a:extLst>
              <a:ext uri="{FF2B5EF4-FFF2-40B4-BE49-F238E27FC236}">
                <a16:creationId xmlns:a16="http://schemas.microsoft.com/office/drawing/2014/main" id="{69D2AAB5-55D4-B217-CBCE-84B687AAB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32" y="1921244"/>
            <a:ext cx="735086" cy="73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Google">
            <a:extLst>
              <a:ext uri="{FF2B5EF4-FFF2-40B4-BE49-F238E27FC236}">
                <a16:creationId xmlns:a16="http://schemas.microsoft.com/office/drawing/2014/main" id="{0C742F43-9064-007E-AD71-16082E2DF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667" y="1926228"/>
            <a:ext cx="749300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Apple - 나무위키">
            <a:extLst>
              <a:ext uri="{FF2B5EF4-FFF2-40B4-BE49-F238E27FC236}">
                <a16:creationId xmlns:a16="http://schemas.microsoft.com/office/drawing/2014/main" id="{B04EFEAB-6078-386D-95A8-E8A955E4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315" y="1925238"/>
            <a:ext cx="649288" cy="80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Meta">
            <a:extLst>
              <a:ext uri="{FF2B5EF4-FFF2-40B4-BE49-F238E27FC236}">
                <a16:creationId xmlns:a16="http://schemas.microsoft.com/office/drawing/2014/main" id="{38C836B1-DB16-2A49-8A8F-705A88C40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351" y="1907029"/>
            <a:ext cx="749301" cy="74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Bugcrowd - YouTube">
            <a:extLst>
              <a:ext uri="{FF2B5EF4-FFF2-40B4-BE49-F238E27FC236}">
                <a16:creationId xmlns:a16="http://schemas.microsoft.com/office/drawing/2014/main" id="{2ED86E57-60F9-3CA0-9074-F0B5095A9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546" y="3170146"/>
            <a:ext cx="649288" cy="64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Security testing platform Synack raises $7.5M">
            <a:extLst>
              <a:ext uri="{FF2B5EF4-FFF2-40B4-BE49-F238E27FC236}">
                <a16:creationId xmlns:a16="http://schemas.microsoft.com/office/drawing/2014/main" id="{E8220FA8-3A90-A42E-6AC6-224E7C1C2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812" y="3170146"/>
            <a:ext cx="1296315" cy="65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ackerOne Raises $36.4M in Series D Financing - FinSMEs">
            <a:extLst>
              <a:ext uri="{FF2B5EF4-FFF2-40B4-BE49-F238E27FC236}">
                <a16:creationId xmlns:a16="http://schemas.microsoft.com/office/drawing/2014/main" id="{CC8AF7C1-BC6F-8A3C-74ED-7C08C03A0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679" y="3170146"/>
            <a:ext cx="649288" cy="64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0680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419DF21-A4CF-5D2D-0E52-901F30981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검증 및 보상 지급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723CBAA-19B4-777E-6CCF-D52A94CEBA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025" y="1737003"/>
            <a:ext cx="6931446" cy="2157600"/>
          </a:xfrm>
        </p:spPr>
        <p:txBody>
          <a:bodyPr/>
          <a:lstStyle/>
          <a:p>
            <a:r>
              <a:rPr lang="ko-KR" altLang="en-US" dirty="0"/>
              <a:t>신원 인증에 국내 신분증 사용 가능 </a:t>
            </a:r>
            <a:r>
              <a:rPr lang="en-US" altLang="ko-KR" dirty="0"/>
              <a:t>-&gt; </a:t>
            </a:r>
            <a:r>
              <a:rPr lang="en-US" altLang="ko-KR" dirty="0" err="1"/>
              <a:t>veriff</a:t>
            </a:r>
            <a:r>
              <a:rPr lang="en-US" altLang="ko-KR" dirty="0"/>
              <a:t> </a:t>
            </a:r>
            <a:r>
              <a:rPr lang="ko-KR" altLang="en-US" dirty="0"/>
              <a:t>플랫폼 사용</a:t>
            </a:r>
            <a:endParaRPr lang="en-US" altLang="ko-KR" dirty="0"/>
          </a:p>
          <a:p>
            <a:r>
              <a:rPr lang="ko-KR" altLang="en-US" dirty="0"/>
              <a:t>외국 신분 증명서 </a:t>
            </a:r>
            <a:r>
              <a:rPr lang="en-US" altLang="ko-KR" dirty="0"/>
              <a:t>W-8BEN </a:t>
            </a:r>
            <a:r>
              <a:rPr lang="ko-KR" altLang="en-US" dirty="0"/>
              <a:t>작성 </a:t>
            </a:r>
            <a:r>
              <a:rPr lang="en-US" altLang="ko-KR" dirty="0"/>
              <a:t>-&gt; 30%</a:t>
            </a:r>
            <a:r>
              <a:rPr lang="ko-KR" altLang="en-US" dirty="0"/>
              <a:t>의 세율을 감면 또는 면제</a:t>
            </a:r>
            <a:endParaRPr lang="en-US" altLang="ko-KR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ko-KR" altLang="en-US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영문 이름</a:t>
            </a:r>
            <a:endParaRPr lang="en-US" altLang="ko-KR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ko-KR" altLang="en-US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영문 주소</a:t>
            </a:r>
            <a:endParaRPr lang="en-US" altLang="ko-KR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ko-KR" altLang="en-US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주민등록번호 또는 사업자등록번호</a:t>
            </a:r>
            <a:r>
              <a:rPr lang="en-US" altLang="ko-KR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(TIN)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ko-KR" altLang="en-US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생년월일</a:t>
            </a:r>
            <a:endParaRPr lang="en-US" altLang="ko-KR" dirty="0"/>
          </a:p>
          <a:p>
            <a:r>
              <a:rPr lang="ko-KR" altLang="en-US" dirty="0"/>
              <a:t>세금 양식 검토에 하루정도 소요 </a:t>
            </a:r>
            <a:r>
              <a:rPr lang="en-US" altLang="ko-KR" dirty="0"/>
              <a:t>-&gt; </a:t>
            </a:r>
            <a:r>
              <a:rPr lang="ko-KR" altLang="en-US" dirty="0"/>
              <a:t>출금 가능상태</a:t>
            </a:r>
            <a:endParaRPr lang="en-US" altLang="ko-KR" dirty="0"/>
          </a:p>
          <a:p>
            <a:pPr lvl="1">
              <a:buFont typeface="Wingdings" panose="05000000000000000000" pitchFamily="2" charset="2"/>
              <a:buChar char="ü"/>
            </a:pPr>
            <a:endParaRPr lang="ko-KR" altLang="en-US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E439020-1D93-41D4-946C-4CDD12FC96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 err="1"/>
              <a:t>바운티</a:t>
            </a:r>
            <a:r>
              <a:rPr lang="ko-KR" altLang="en-US" dirty="0"/>
              <a:t> 지급 단계</a:t>
            </a:r>
          </a:p>
        </p:txBody>
      </p:sp>
    </p:spTree>
    <p:extLst>
      <p:ext uri="{BB962C8B-B14F-4D97-AF65-F5344CB8AC3E}">
        <p14:creationId xmlns:p14="http://schemas.microsoft.com/office/powerpoint/2010/main" val="31223153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1413F-35EF-6FA4-BB1D-74004687B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E797E0D-C5BF-6C21-2DAB-C44271E29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검증 및 보상 지급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2C1E0C0-2C3B-3385-4471-5CFAF67B5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025" y="1492950"/>
            <a:ext cx="6931446" cy="2157600"/>
          </a:xfrm>
        </p:spPr>
        <p:txBody>
          <a:bodyPr/>
          <a:lstStyle/>
          <a:p>
            <a:r>
              <a:rPr lang="ko-KR" altLang="en-US" dirty="0"/>
              <a:t>출금 방법</a:t>
            </a:r>
            <a:endParaRPr lang="en-US" altLang="ko-KR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ko-KR" altLang="en-US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페이팔</a:t>
            </a:r>
            <a:endParaRPr lang="en-US" altLang="ko-KR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ko-KR" altLang="en-US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비트코인</a:t>
            </a:r>
            <a:endParaRPr lang="en-US" altLang="ko-KR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ko-KR" altLang="en-US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계좌 이체</a:t>
            </a:r>
            <a:endParaRPr lang="en-US" altLang="ko-KR" dirty="0"/>
          </a:p>
          <a:p>
            <a:r>
              <a:rPr lang="ko-KR" altLang="en-US" dirty="0"/>
              <a:t>국내 은행의 경우 </a:t>
            </a:r>
            <a:r>
              <a:rPr lang="en-US" altLang="ko-KR" dirty="0"/>
              <a:t>7</a:t>
            </a:r>
            <a:r>
              <a:rPr lang="ko-KR" altLang="en-US" dirty="0"/>
              <a:t>달러 수수료 부과</a:t>
            </a:r>
            <a:endParaRPr lang="en-US" altLang="ko-KR" dirty="0"/>
          </a:p>
          <a:p>
            <a:r>
              <a:rPr lang="en-US" altLang="ko-KR" dirty="0"/>
              <a:t>SWIFT</a:t>
            </a:r>
            <a:r>
              <a:rPr lang="ko-KR" altLang="en-US" dirty="0"/>
              <a:t>망 통해 하루 정도 뒤 은행에 입금</a:t>
            </a:r>
            <a:r>
              <a:rPr lang="en-US" altLang="ko-KR" dirty="0"/>
              <a:t>(</a:t>
            </a:r>
            <a:r>
              <a:rPr lang="ko-KR" altLang="en-US" dirty="0"/>
              <a:t>환전 수수료 별도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2412D9D-1662-EA09-F88A-EAEAD79DC5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 err="1"/>
              <a:t>바운티</a:t>
            </a:r>
            <a:r>
              <a:rPr lang="ko-KR" altLang="en-US" dirty="0"/>
              <a:t> 지급 단계</a:t>
            </a:r>
          </a:p>
        </p:txBody>
      </p:sp>
    </p:spTree>
    <p:extLst>
      <p:ext uri="{BB962C8B-B14F-4D97-AF65-F5344CB8AC3E}">
        <p14:creationId xmlns:p14="http://schemas.microsoft.com/office/powerpoint/2010/main" val="42775418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39E966-5828-2709-C2B6-F5521882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참여 후기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68AD3C3-C41F-5248-D03F-7037C1E32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025" y="1737003"/>
            <a:ext cx="6045608" cy="2157600"/>
          </a:xfrm>
        </p:spPr>
        <p:txBody>
          <a:bodyPr/>
          <a:lstStyle/>
          <a:p>
            <a:r>
              <a:rPr lang="ko-KR" altLang="en-US" dirty="0"/>
              <a:t>해외 </a:t>
            </a:r>
            <a:r>
              <a:rPr lang="ko-KR" altLang="en-US" dirty="0" err="1"/>
              <a:t>바운티</a:t>
            </a:r>
            <a:r>
              <a:rPr lang="ko-KR" altLang="en-US" dirty="0"/>
              <a:t> 정산 후기는 인터넷에 나와있지 않아 </a:t>
            </a:r>
            <a:r>
              <a:rPr lang="ko-KR" altLang="en-US" dirty="0" err="1"/>
              <a:t>해맸음</a:t>
            </a:r>
            <a:endParaRPr lang="en-US" altLang="ko-KR" dirty="0"/>
          </a:p>
          <a:p>
            <a:r>
              <a:rPr lang="ko-KR" altLang="en-US" dirty="0"/>
              <a:t>막상 정산 난이도는 생각보다 쉬웠음</a:t>
            </a:r>
            <a:endParaRPr lang="en-US" altLang="ko-KR" dirty="0"/>
          </a:p>
          <a:p>
            <a:r>
              <a:rPr lang="ko-KR" altLang="en-US" dirty="0"/>
              <a:t>동일 회사 제품이라도 패치 기간</a:t>
            </a:r>
            <a:r>
              <a:rPr lang="en-US" altLang="ko-KR" dirty="0"/>
              <a:t>, </a:t>
            </a:r>
            <a:r>
              <a:rPr lang="ko-KR" altLang="en-US" dirty="0" err="1"/>
              <a:t>바운티</a:t>
            </a:r>
            <a:r>
              <a:rPr lang="ko-KR" altLang="en-US" dirty="0"/>
              <a:t> 금액</a:t>
            </a:r>
            <a:r>
              <a:rPr lang="en-US" altLang="ko-KR" dirty="0"/>
              <a:t>, </a:t>
            </a:r>
            <a:r>
              <a:rPr lang="ko-KR" altLang="en-US" dirty="0"/>
              <a:t>보안에 </a:t>
            </a:r>
            <a:r>
              <a:rPr lang="ko-KR" altLang="en-US" dirty="0" err="1"/>
              <a:t>신경쓴</a:t>
            </a:r>
            <a:r>
              <a:rPr lang="ko-KR" altLang="en-US" dirty="0"/>
              <a:t> 정도 편차 큼</a:t>
            </a:r>
            <a:endParaRPr lang="en-US" altLang="ko-KR" dirty="0"/>
          </a:p>
          <a:p>
            <a:r>
              <a:rPr lang="ko-KR" altLang="en-US" dirty="0"/>
              <a:t>회사마다 취약점 인정 범위의 편차 큼</a:t>
            </a:r>
            <a:endParaRPr lang="en-US" altLang="ko-KR" dirty="0"/>
          </a:p>
          <a:p>
            <a:r>
              <a:rPr lang="ko-KR" altLang="en-US" dirty="0">
                <a:solidFill>
                  <a:srgbClr val="FFFF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큰 회사 제품이라도 겁먹지 말고 일단 도전해보자</a:t>
            </a:r>
            <a:endParaRPr lang="en-US" altLang="ko-KR" dirty="0">
              <a:solidFill>
                <a:srgbClr val="FFFF0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8106EF4-5676-D827-2CFF-6C62828FAA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89776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5D1D7D3-ADDA-3C26-941B-95F850BFE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향후 계획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823CFDC-4503-8BF6-906B-66C4AA231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025" y="1737003"/>
            <a:ext cx="7119496" cy="2157600"/>
          </a:xfrm>
        </p:spPr>
        <p:txBody>
          <a:bodyPr/>
          <a:lstStyle/>
          <a:p>
            <a:r>
              <a:rPr lang="ko-KR" altLang="en-US" dirty="0" err="1"/>
              <a:t>해커원</a:t>
            </a:r>
            <a:r>
              <a:rPr lang="ko-KR" altLang="en-US" dirty="0"/>
              <a:t> 이외로 타 플랫폼에서 타겟 탐색</a:t>
            </a:r>
            <a:endParaRPr lang="en-US" altLang="ko-KR" dirty="0"/>
          </a:p>
          <a:p>
            <a:r>
              <a:rPr lang="ko-KR" altLang="en-US" dirty="0"/>
              <a:t>당분간 윈도우 </a:t>
            </a:r>
            <a:r>
              <a:rPr lang="en-US" altLang="ko-KR" dirty="0"/>
              <a:t>OS </a:t>
            </a:r>
            <a:r>
              <a:rPr lang="ko-KR" altLang="en-US" dirty="0"/>
              <a:t>지식 기반으로 </a:t>
            </a:r>
            <a:r>
              <a:rPr lang="ko-KR" altLang="en-US" dirty="0" err="1"/>
              <a:t>익스플로잇</a:t>
            </a:r>
            <a:r>
              <a:rPr lang="ko-KR" altLang="en-US" dirty="0"/>
              <a:t> 가능한 취약점 탐색 예정</a:t>
            </a:r>
            <a:endParaRPr lang="en-US" altLang="ko-KR" dirty="0"/>
          </a:p>
          <a:p>
            <a:r>
              <a:rPr lang="ko-KR" altLang="en-US" dirty="0"/>
              <a:t>기존 </a:t>
            </a:r>
            <a:r>
              <a:rPr lang="ko-KR" altLang="en-US" dirty="0" err="1"/>
              <a:t>포너블</a:t>
            </a:r>
            <a:r>
              <a:rPr lang="ko-KR" altLang="en-US" dirty="0"/>
              <a:t> 중심에서 웹</a:t>
            </a:r>
            <a:r>
              <a:rPr lang="en-US" altLang="ko-KR" dirty="0"/>
              <a:t>, </a:t>
            </a:r>
            <a:r>
              <a:rPr lang="ko-KR" altLang="en-US" dirty="0"/>
              <a:t>블록체인 쪽으로 취약점 연구 분야를 넓혀갈 예정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B04E6C6-CD8B-50A9-8C75-E903CAE7B3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77061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534AE40B-3428-FE3F-509D-17A38DC25D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Q&amp;A</a:t>
            </a:r>
            <a:endParaRPr lang="ko-KR" altLang="en-US" dirty="0"/>
          </a:p>
        </p:txBody>
      </p:sp>
      <p:sp>
        <p:nvSpPr>
          <p:cNvPr id="7" name="부제목 6">
            <a:extLst>
              <a:ext uri="{FF2B5EF4-FFF2-40B4-BE49-F238E27FC236}">
                <a16:creationId xmlns:a16="http://schemas.microsoft.com/office/drawing/2014/main" id="{E1CBB11F-C47D-E046-9BC4-7D4D20788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949" y="4422900"/>
            <a:ext cx="5872697" cy="720600"/>
          </a:xfrm>
        </p:spPr>
        <p:txBody>
          <a:bodyPr anchor="b"/>
          <a:lstStyle/>
          <a:p>
            <a:pPr algn="l"/>
            <a:r>
              <a:rPr lang="ko-KR" altLang="en-US" sz="1000" dirty="0"/>
              <a:t>템플릿 출처 </a:t>
            </a:r>
            <a:r>
              <a:rPr lang="en-US" altLang="ko-KR" sz="1000" dirty="0"/>
              <a:t>: https://slidesgo.com/theme/whales-protection-fundraising-on-world-whale-day</a:t>
            </a:r>
            <a:endParaRPr lang="ko-KR" altLang="en-US" sz="1000" dirty="0"/>
          </a:p>
        </p:txBody>
      </p:sp>
      <p:grpSp>
        <p:nvGrpSpPr>
          <p:cNvPr id="2" name="Google Shape;8128;p89">
            <a:extLst>
              <a:ext uri="{FF2B5EF4-FFF2-40B4-BE49-F238E27FC236}">
                <a16:creationId xmlns:a16="http://schemas.microsoft.com/office/drawing/2014/main" id="{7615B2ED-2D1B-CC79-B294-1826109E047B}"/>
              </a:ext>
            </a:extLst>
          </p:cNvPr>
          <p:cNvGrpSpPr/>
          <p:nvPr/>
        </p:nvGrpSpPr>
        <p:grpSpPr>
          <a:xfrm>
            <a:off x="4789424" y="3232883"/>
            <a:ext cx="324437" cy="307777"/>
            <a:chOff x="-6696925" y="3272575"/>
            <a:chExt cx="307200" cy="291425"/>
          </a:xfrm>
          <a:solidFill>
            <a:schemeClr val="tx1"/>
          </a:solidFill>
        </p:grpSpPr>
        <p:sp>
          <p:nvSpPr>
            <p:cNvPr id="3" name="Google Shape;8129;p89">
              <a:extLst>
                <a:ext uri="{FF2B5EF4-FFF2-40B4-BE49-F238E27FC236}">
                  <a16:creationId xmlns:a16="http://schemas.microsoft.com/office/drawing/2014/main" id="{3878356F-2DDE-B36F-4FE9-268D99BEA4D5}"/>
                </a:ext>
              </a:extLst>
            </p:cNvPr>
            <p:cNvSpPr/>
            <p:nvPr/>
          </p:nvSpPr>
          <p:spPr>
            <a:xfrm>
              <a:off x="-6696925" y="3371400"/>
              <a:ext cx="220575" cy="192600"/>
            </a:xfrm>
            <a:custGeom>
              <a:avLst/>
              <a:gdLst/>
              <a:ahLst/>
              <a:cxnLst/>
              <a:rect l="l" t="t" r="r" b="b"/>
              <a:pathLst>
                <a:path w="8823" h="7704" extrusionOk="0">
                  <a:moveTo>
                    <a:pt x="7531" y="1"/>
                  </a:moveTo>
                  <a:lnTo>
                    <a:pt x="6333" y="1167"/>
                  </a:lnTo>
                  <a:cubicBezTo>
                    <a:pt x="6207" y="1293"/>
                    <a:pt x="6207" y="1513"/>
                    <a:pt x="6333" y="1639"/>
                  </a:cubicBezTo>
                  <a:cubicBezTo>
                    <a:pt x="6743" y="2017"/>
                    <a:pt x="6743" y="2710"/>
                    <a:pt x="6333" y="3088"/>
                  </a:cubicBezTo>
                  <a:lnTo>
                    <a:pt x="4096" y="5325"/>
                  </a:lnTo>
                  <a:cubicBezTo>
                    <a:pt x="3892" y="5530"/>
                    <a:pt x="3624" y="5632"/>
                    <a:pt x="3360" y="5632"/>
                  </a:cubicBezTo>
                  <a:cubicBezTo>
                    <a:pt x="3096" y="5632"/>
                    <a:pt x="2836" y="5530"/>
                    <a:pt x="2647" y="5325"/>
                  </a:cubicBezTo>
                  <a:cubicBezTo>
                    <a:pt x="2238" y="4947"/>
                    <a:pt x="2238" y="4286"/>
                    <a:pt x="2647" y="3876"/>
                  </a:cubicBezTo>
                  <a:lnTo>
                    <a:pt x="3309" y="3214"/>
                  </a:lnTo>
                  <a:cubicBezTo>
                    <a:pt x="2994" y="2679"/>
                    <a:pt x="2836" y="2017"/>
                    <a:pt x="2836" y="1387"/>
                  </a:cubicBezTo>
                  <a:cubicBezTo>
                    <a:pt x="2836" y="1167"/>
                    <a:pt x="2868" y="978"/>
                    <a:pt x="2899" y="726"/>
                  </a:cubicBezTo>
                  <a:lnTo>
                    <a:pt x="2899" y="726"/>
                  </a:lnTo>
                  <a:lnTo>
                    <a:pt x="1230" y="2427"/>
                  </a:lnTo>
                  <a:cubicBezTo>
                    <a:pt x="1" y="3592"/>
                    <a:pt x="1" y="5577"/>
                    <a:pt x="1230" y="6806"/>
                  </a:cubicBezTo>
                  <a:cubicBezTo>
                    <a:pt x="1820" y="7396"/>
                    <a:pt x="2621" y="7704"/>
                    <a:pt x="3423" y="7704"/>
                  </a:cubicBezTo>
                  <a:cubicBezTo>
                    <a:pt x="4204" y="7704"/>
                    <a:pt x="4986" y="7412"/>
                    <a:pt x="5577" y="6806"/>
                  </a:cubicBezTo>
                  <a:cubicBezTo>
                    <a:pt x="7531" y="4884"/>
                    <a:pt x="8003" y="4506"/>
                    <a:pt x="8350" y="3813"/>
                  </a:cubicBezTo>
                  <a:cubicBezTo>
                    <a:pt x="8822" y="2994"/>
                    <a:pt x="8822" y="1986"/>
                    <a:pt x="8381" y="1104"/>
                  </a:cubicBezTo>
                  <a:cubicBezTo>
                    <a:pt x="8161" y="568"/>
                    <a:pt x="7877" y="253"/>
                    <a:pt x="75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130;p89">
              <a:extLst>
                <a:ext uri="{FF2B5EF4-FFF2-40B4-BE49-F238E27FC236}">
                  <a16:creationId xmlns:a16="http://schemas.microsoft.com/office/drawing/2014/main" id="{3757E0CB-01CE-10E9-B91A-A6E8858C33F9}"/>
                </a:ext>
              </a:extLst>
            </p:cNvPr>
            <p:cNvSpPr/>
            <p:nvPr/>
          </p:nvSpPr>
          <p:spPr>
            <a:xfrm>
              <a:off x="-6621300" y="3272575"/>
              <a:ext cx="231575" cy="194950"/>
            </a:xfrm>
            <a:custGeom>
              <a:avLst/>
              <a:gdLst/>
              <a:ahLst/>
              <a:cxnLst/>
              <a:rect l="l" t="t" r="r" b="b"/>
              <a:pathLst>
                <a:path w="9263" h="7798" extrusionOk="0">
                  <a:moveTo>
                    <a:pt x="5868" y="0"/>
                  </a:moveTo>
                  <a:cubicBezTo>
                    <a:pt x="5073" y="0"/>
                    <a:pt x="4269" y="299"/>
                    <a:pt x="3655" y="898"/>
                  </a:cubicBezTo>
                  <a:lnTo>
                    <a:pt x="1387" y="3229"/>
                  </a:lnTo>
                  <a:cubicBezTo>
                    <a:pt x="0" y="4615"/>
                    <a:pt x="315" y="6852"/>
                    <a:pt x="1670" y="7797"/>
                  </a:cubicBezTo>
                  <a:lnTo>
                    <a:pt x="2836" y="6632"/>
                  </a:lnTo>
                  <a:cubicBezTo>
                    <a:pt x="2962" y="6506"/>
                    <a:pt x="2962" y="6317"/>
                    <a:pt x="2836" y="6159"/>
                  </a:cubicBezTo>
                  <a:cubicBezTo>
                    <a:pt x="2552" y="5907"/>
                    <a:pt x="2489" y="5466"/>
                    <a:pt x="2552" y="5372"/>
                  </a:cubicBezTo>
                  <a:cubicBezTo>
                    <a:pt x="2552" y="4742"/>
                    <a:pt x="3214" y="4332"/>
                    <a:pt x="5167" y="2379"/>
                  </a:cubicBezTo>
                  <a:cubicBezTo>
                    <a:pt x="5384" y="2162"/>
                    <a:pt x="5630" y="2071"/>
                    <a:pt x="5869" y="2071"/>
                  </a:cubicBezTo>
                  <a:cubicBezTo>
                    <a:pt x="6673" y="2071"/>
                    <a:pt x="7393" y="3099"/>
                    <a:pt x="6616" y="3828"/>
                  </a:cubicBezTo>
                  <a:lnTo>
                    <a:pt x="5923" y="4521"/>
                  </a:lnTo>
                  <a:cubicBezTo>
                    <a:pt x="6364" y="5372"/>
                    <a:pt x="6522" y="6159"/>
                    <a:pt x="6364" y="7010"/>
                  </a:cubicBezTo>
                  <a:lnTo>
                    <a:pt x="8097" y="5277"/>
                  </a:lnTo>
                  <a:cubicBezTo>
                    <a:pt x="9263" y="4048"/>
                    <a:pt x="9263" y="2127"/>
                    <a:pt x="8034" y="898"/>
                  </a:cubicBezTo>
                  <a:cubicBezTo>
                    <a:pt x="7451" y="299"/>
                    <a:pt x="6664" y="0"/>
                    <a:pt x="58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8423;p89">
            <a:extLst>
              <a:ext uri="{FF2B5EF4-FFF2-40B4-BE49-F238E27FC236}">
                <a16:creationId xmlns:a16="http://schemas.microsoft.com/office/drawing/2014/main" id="{CB61820E-DA6A-11C4-28EC-AF4472DA4316}"/>
              </a:ext>
            </a:extLst>
          </p:cNvPr>
          <p:cNvGrpSpPr/>
          <p:nvPr/>
        </p:nvGrpSpPr>
        <p:grpSpPr>
          <a:xfrm>
            <a:off x="2936545" y="3184818"/>
            <a:ext cx="317606" cy="317622"/>
            <a:chOff x="864491" y="1723250"/>
            <a:chExt cx="397866" cy="397887"/>
          </a:xfrm>
          <a:solidFill>
            <a:schemeClr val="tx1"/>
          </a:solidFill>
        </p:grpSpPr>
        <p:sp>
          <p:nvSpPr>
            <p:cNvPr id="8" name="Google Shape;8424;p89">
              <a:extLst>
                <a:ext uri="{FF2B5EF4-FFF2-40B4-BE49-F238E27FC236}">
                  <a16:creationId xmlns:a16="http://schemas.microsoft.com/office/drawing/2014/main" id="{E7E068E5-4F0B-0AE7-1971-D7A1D867FA23}"/>
                </a:ext>
              </a:extLst>
            </p:cNvPr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425;p89">
              <a:extLst>
                <a:ext uri="{FF2B5EF4-FFF2-40B4-BE49-F238E27FC236}">
                  <a16:creationId xmlns:a16="http://schemas.microsoft.com/office/drawing/2014/main" id="{4F384D59-9D29-974C-ED48-783362632DFA}"/>
                </a:ext>
              </a:extLst>
            </p:cNvPr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426;p89">
              <a:extLst>
                <a:ext uri="{FF2B5EF4-FFF2-40B4-BE49-F238E27FC236}">
                  <a16:creationId xmlns:a16="http://schemas.microsoft.com/office/drawing/2014/main" id="{FEDDD5AE-6F7F-C1FF-3A91-5827477795DD}"/>
                </a:ext>
              </a:extLst>
            </p:cNvPr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AB39F77-FDB8-ADDF-094F-45FD23AA1346}"/>
              </a:ext>
            </a:extLst>
          </p:cNvPr>
          <p:cNvSpPr txBox="1"/>
          <p:nvPr/>
        </p:nvSpPr>
        <p:spPr>
          <a:xfrm>
            <a:off x="3393209" y="3184818"/>
            <a:ext cx="9973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chemeClr val="accent4"/>
                </a:solidFill>
                <a:latin typeface="Consolas" panose="020B0609020204030204" pitchFamily="49" charset="0"/>
              </a:rPr>
              <a:t>0r1otie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DC474F-FB1B-6C25-FEFA-678FD686F25E}"/>
              </a:ext>
            </a:extLst>
          </p:cNvPr>
          <p:cNvSpPr txBox="1"/>
          <p:nvPr/>
        </p:nvSpPr>
        <p:spPr>
          <a:xfrm>
            <a:off x="5113861" y="3230790"/>
            <a:ext cx="2171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chemeClr val="accent4"/>
                </a:solidFill>
                <a:latin typeface="Consolas" panose="020B0609020204030204" pitchFamily="49" charset="0"/>
              </a:rPr>
              <a:t>oriopwn.tistory.com</a:t>
            </a:r>
          </a:p>
        </p:txBody>
      </p:sp>
    </p:spTree>
    <p:extLst>
      <p:ext uri="{BB962C8B-B14F-4D97-AF65-F5344CB8AC3E}">
        <p14:creationId xmlns:p14="http://schemas.microsoft.com/office/powerpoint/2010/main" val="1179597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58B1C74-E07F-C84C-2B5C-3E24AF514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버그바운티</a:t>
            </a:r>
            <a:r>
              <a:rPr lang="en-US" altLang="ko-KR" dirty="0"/>
              <a:t> </a:t>
            </a:r>
            <a:r>
              <a:rPr lang="ko-KR" altLang="en-US" dirty="0"/>
              <a:t>플랫폼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EB158F0-2035-F18A-BF92-5BCC7CF2B9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213" y="3026719"/>
            <a:ext cx="2651700" cy="478800"/>
          </a:xfrm>
        </p:spPr>
        <p:txBody>
          <a:bodyPr/>
          <a:lstStyle/>
          <a:p>
            <a:r>
              <a:rPr lang="ko-KR" altLang="en-US" dirty="0"/>
              <a:t>더 많은 타겟</a:t>
            </a:r>
            <a:endParaRPr lang="en-US" altLang="ko-KR" dirty="0"/>
          </a:p>
        </p:txBody>
      </p:sp>
      <p:sp>
        <p:nvSpPr>
          <p:cNvPr id="34" name="부제목 33">
            <a:extLst>
              <a:ext uri="{FF2B5EF4-FFF2-40B4-BE49-F238E27FC236}">
                <a16:creationId xmlns:a16="http://schemas.microsoft.com/office/drawing/2014/main" id="{D899A2D0-7205-3AAB-5D19-4AD496F40B2C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3344801" y="3037991"/>
            <a:ext cx="2651700" cy="478800"/>
          </a:xfrm>
        </p:spPr>
        <p:txBody>
          <a:bodyPr/>
          <a:lstStyle/>
          <a:p>
            <a:r>
              <a:rPr lang="ko-KR" altLang="en-US" dirty="0"/>
              <a:t>취약점 공개정책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36" name="부제목 35">
            <a:extLst>
              <a:ext uri="{FF2B5EF4-FFF2-40B4-BE49-F238E27FC236}">
                <a16:creationId xmlns:a16="http://schemas.microsoft.com/office/drawing/2014/main" id="{FFF38632-B42E-A0F2-AF45-92BD54869A30}"/>
              </a:ext>
            </a:extLst>
          </p:cNvPr>
          <p:cNvSpPr>
            <a:spLocks noGrp="1"/>
          </p:cNvSpPr>
          <p:nvPr>
            <p:ph type="subTitle" idx="8"/>
          </p:nvPr>
        </p:nvSpPr>
        <p:spPr>
          <a:xfrm>
            <a:off x="5499088" y="3034950"/>
            <a:ext cx="2651700" cy="478800"/>
          </a:xfrm>
          <a:noFill/>
        </p:spPr>
        <p:txBody>
          <a:bodyPr/>
          <a:lstStyle/>
          <a:p>
            <a:r>
              <a:rPr lang="en-US" altLang="ko-KR" dirty="0">
                <a:solidFill>
                  <a:srgbClr val="FFFF00"/>
                </a:solidFill>
              </a:rPr>
              <a:t>CVE </a:t>
            </a:r>
            <a:r>
              <a:rPr lang="ko-KR" altLang="en-US" dirty="0">
                <a:solidFill>
                  <a:srgbClr val="FFFF00"/>
                </a:solidFill>
              </a:rPr>
              <a:t>획득 기회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56CCF4-0179-710A-D180-ADA267C7A278}"/>
              </a:ext>
            </a:extLst>
          </p:cNvPr>
          <p:cNvSpPr txBox="1"/>
          <p:nvPr/>
        </p:nvSpPr>
        <p:spPr>
          <a:xfrm>
            <a:off x="774700" y="1187450"/>
            <a:ext cx="1339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accent3"/>
                </a:solidFill>
              </a:rPr>
              <a:t>Why</a:t>
            </a:r>
            <a:r>
              <a:rPr lang="ko-KR" altLang="en-US" dirty="0">
                <a:solidFill>
                  <a:schemeClr val="accent3"/>
                </a:solidFill>
              </a:rPr>
              <a:t> </a:t>
            </a:r>
            <a:r>
              <a:rPr lang="en-US" altLang="ko-KR" dirty="0">
                <a:solidFill>
                  <a:schemeClr val="accent3"/>
                </a:solidFill>
              </a:rPr>
              <a:t>global?</a:t>
            </a:r>
            <a:endParaRPr lang="ko-KR" altLang="en-US" dirty="0">
              <a:solidFill>
                <a:schemeClr val="accent3"/>
              </a:solidFill>
            </a:endParaRPr>
          </a:p>
        </p:txBody>
      </p:sp>
      <p:grpSp>
        <p:nvGrpSpPr>
          <p:cNvPr id="9" name="Google Shape;8228;p89">
            <a:extLst>
              <a:ext uri="{FF2B5EF4-FFF2-40B4-BE49-F238E27FC236}">
                <a16:creationId xmlns:a16="http://schemas.microsoft.com/office/drawing/2014/main" id="{EF9E4F5A-85E7-6DFE-81AB-27D5C1EC0AB8}"/>
              </a:ext>
            </a:extLst>
          </p:cNvPr>
          <p:cNvGrpSpPr/>
          <p:nvPr/>
        </p:nvGrpSpPr>
        <p:grpSpPr>
          <a:xfrm>
            <a:off x="4354833" y="2342863"/>
            <a:ext cx="632974" cy="629508"/>
            <a:chOff x="-5971525" y="3273750"/>
            <a:chExt cx="292250" cy="290650"/>
          </a:xfrm>
        </p:grpSpPr>
        <p:sp>
          <p:nvSpPr>
            <p:cNvPr id="10" name="Google Shape;8229;p89">
              <a:extLst>
                <a:ext uri="{FF2B5EF4-FFF2-40B4-BE49-F238E27FC236}">
                  <a16:creationId xmlns:a16="http://schemas.microsoft.com/office/drawing/2014/main" id="{B05F5693-370B-9FD3-7036-4BEA8D8C6628}"/>
                </a:ext>
              </a:extLst>
            </p:cNvPr>
            <p:cNvSpPr/>
            <p:nvPr/>
          </p:nvSpPr>
          <p:spPr>
            <a:xfrm>
              <a:off x="-5868325" y="3273750"/>
              <a:ext cx="85075" cy="84300"/>
            </a:xfrm>
            <a:custGeom>
              <a:avLst/>
              <a:gdLst/>
              <a:ahLst/>
              <a:cxnLst/>
              <a:rect l="l" t="t" r="r" b="b"/>
              <a:pathLst>
                <a:path w="3403" h="3372" extrusionOk="0">
                  <a:moveTo>
                    <a:pt x="1701" y="0"/>
                  </a:moveTo>
                  <a:cubicBezTo>
                    <a:pt x="788" y="0"/>
                    <a:pt x="0" y="756"/>
                    <a:pt x="0" y="1702"/>
                  </a:cubicBezTo>
                  <a:cubicBezTo>
                    <a:pt x="0" y="2615"/>
                    <a:pt x="788" y="3371"/>
                    <a:pt x="1701" y="3371"/>
                  </a:cubicBezTo>
                  <a:cubicBezTo>
                    <a:pt x="2646" y="3371"/>
                    <a:pt x="3403" y="2615"/>
                    <a:pt x="3403" y="1702"/>
                  </a:cubicBezTo>
                  <a:cubicBezTo>
                    <a:pt x="3403" y="756"/>
                    <a:pt x="2646" y="0"/>
                    <a:pt x="1701" y="0"/>
                  </a:cubicBezTo>
                  <a:close/>
                </a:path>
              </a:pathLst>
            </a:cu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230;p89">
              <a:extLst>
                <a:ext uri="{FF2B5EF4-FFF2-40B4-BE49-F238E27FC236}">
                  <a16:creationId xmlns:a16="http://schemas.microsoft.com/office/drawing/2014/main" id="{864A2CC2-9110-8C97-9067-FEC90A49300F}"/>
                </a:ext>
              </a:extLst>
            </p:cNvPr>
            <p:cNvSpPr/>
            <p:nvPr/>
          </p:nvSpPr>
          <p:spPr>
            <a:xfrm>
              <a:off x="-5971525" y="3308400"/>
              <a:ext cx="292250" cy="256000"/>
            </a:xfrm>
            <a:custGeom>
              <a:avLst/>
              <a:gdLst/>
              <a:ahLst/>
              <a:cxnLst/>
              <a:rect l="l" t="t" r="r" b="b"/>
              <a:pathLst>
                <a:path w="11690" h="10240" extrusionOk="0">
                  <a:moveTo>
                    <a:pt x="2049" y="1"/>
                  </a:moveTo>
                  <a:cubicBezTo>
                    <a:pt x="1324" y="1"/>
                    <a:pt x="694" y="599"/>
                    <a:pt x="694" y="1355"/>
                  </a:cubicBezTo>
                  <a:cubicBezTo>
                    <a:pt x="694" y="1733"/>
                    <a:pt x="852" y="2080"/>
                    <a:pt x="1072" y="2300"/>
                  </a:cubicBezTo>
                  <a:cubicBezTo>
                    <a:pt x="442" y="2647"/>
                    <a:pt x="1" y="3340"/>
                    <a:pt x="1" y="4096"/>
                  </a:cubicBezTo>
                  <a:lnTo>
                    <a:pt x="1" y="5766"/>
                  </a:lnTo>
                  <a:cubicBezTo>
                    <a:pt x="1" y="6207"/>
                    <a:pt x="284" y="6617"/>
                    <a:pt x="694" y="6774"/>
                  </a:cubicBezTo>
                  <a:lnTo>
                    <a:pt x="694" y="8538"/>
                  </a:lnTo>
                  <a:cubicBezTo>
                    <a:pt x="694" y="9074"/>
                    <a:pt x="1167" y="9546"/>
                    <a:pt x="1702" y="9546"/>
                  </a:cubicBezTo>
                  <a:lnTo>
                    <a:pt x="2364" y="9546"/>
                  </a:lnTo>
                  <a:cubicBezTo>
                    <a:pt x="2931" y="9546"/>
                    <a:pt x="3403" y="9074"/>
                    <a:pt x="3403" y="8538"/>
                  </a:cubicBezTo>
                  <a:lnTo>
                    <a:pt x="3403" y="6774"/>
                  </a:lnTo>
                  <a:cubicBezTo>
                    <a:pt x="3529" y="6711"/>
                    <a:pt x="3624" y="6648"/>
                    <a:pt x="3750" y="6522"/>
                  </a:cubicBezTo>
                  <a:cubicBezTo>
                    <a:pt x="3876" y="6585"/>
                    <a:pt x="3939" y="6680"/>
                    <a:pt x="4097" y="6774"/>
                  </a:cubicBezTo>
                  <a:lnTo>
                    <a:pt x="4097" y="9200"/>
                  </a:lnTo>
                  <a:cubicBezTo>
                    <a:pt x="4097" y="9735"/>
                    <a:pt x="4569" y="10240"/>
                    <a:pt x="5136" y="10240"/>
                  </a:cubicBezTo>
                  <a:lnTo>
                    <a:pt x="6522" y="10240"/>
                  </a:lnTo>
                  <a:cubicBezTo>
                    <a:pt x="7058" y="10240"/>
                    <a:pt x="7562" y="9767"/>
                    <a:pt x="7562" y="9200"/>
                  </a:cubicBezTo>
                  <a:lnTo>
                    <a:pt x="7562" y="6774"/>
                  </a:lnTo>
                  <a:cubicBezTo>
                    <a:pt x="7688" y="6711"/>
                    <a:pt x="7814" y="6648"/>
                    <a:pt x="7940" y="6522"/>
                  </a:cubicBezTo>
                  <a:cubicBezTo>
                    <a:pt x="8035" y="6585"/>
                    <a:pt x="8129" y="6680"/>
                    <a:pt x="8287" y="6774"/>
                  </a:cubicBezTo>
                  <a:lnTo>
                    <a:pt x="8287" y="8538"/>
                  </a:lnTo>
                  <a:cubicBezTo>
                    <a:pt x="8287" y="9074"/>
                    <a:pt x="8759" y="9546"/>
                    <a:pt x="9295" y="9546"/>
                  </a:cubicBezTo>
                  <a:lnTo>
                    <a:pt x="9988" y="9546"/>
                  </a:lnTo>
                  <a:cubicBezTo>
                    <a:pt x="10524" y="9546"/>
                    <a:pt x="10996" y="9074"/>
                    <a:pt x="10996" y="8538"/>
                  </a:cubicBezTo>
                  <a:lnTo>
                    <a:pt x="10996" y="6774"/>
                  </a:lnTo>
                  <a:cubicBezTo>
                    <a:pt x="11406" y="6617"/>
                    <a:pt x="11658" y="6238"/>
                    <a:pt x="11658" y="5766"/>
                  </a:cubicBezTo>
                  <a:lnTo>
                    <a:pt x="11658" y="4096"/>
                  </a:lnTo>
                  <a:cubicBezTo>
                    <a:pt x="11689" y="3340"/>
                    <a:pt x="11280" y="2678"/>
                    <a:pt x="10650" y="2300"/>
                  </a:cubicBezTo>
                  <a:cubicBezTo>
                    <a:pt x="10870" y="2080"/>
                    <a:pt x="11028" y="1733"/>
                    <a:pt x="11028" y="1355"/>
                  </a:cubicBezTo>
                  <a:cubicBezTo>
                    <a:pt x="11028" y="599"/>
                    <a:pt x="10398" y="1"/>
                    <a:pt x="9641" y="1"/>
                  </a:cubicBezTo>
                  <a:cubicBezTo>
                    <a:pt x="8917" y="1"/>
                    <a:pt x="8287" y="599"/>
                    <a:pt x="8287" y="1355"/>
                  </a:cubicBezTo>
                  <a:cubicBezTo>
                    <a:pt x="8287" y="1733"/>
                    <a:pt x="8444" y="2080"/>
                    <a:pt x="8665" y="2300"/>
                  </a:cubicBezTo>
                  <a:cubicBezTo>
                    <a:pt x="8444" y="2426"/>
                    <a:pt x="8224" y="2584"/>
                    <a:pt x="8066" y="2773"/>
                  </a:cubicBezTo>
                  <a:cubicBezTo>
                    <a:pt x="7972" y="2521"/>
                    <a:pt x="7751" y="2237"/>
                    <a:pt x="7562" y="2017"/>
                  </a:cubicBezTo>
                  <a:cubicBezTo>
                    <a:pt x="7216" y="2395"/>
                    <a:pt x="6743" y="2584"/>
                    <a:pt x="6239" y="2647"/>
                  </a:cubicBezTo>
                  <a:lnTo>
                    <a:pt x="6239" y="4380"/>
                  </a:lnTo>
                  <a:cubicBezTo>
                    <a:pt x="6239" y="4604"/>
                    <a:pt x="6043" y="4722"/>
                    <a:pt x="5851" y="4722"/>
                  </a:cubicBezTo>
                  <a:cubicBezTo>
                    <a:pt x="5665" y="4722"/>
                    <a:pt x="5483" y="4612"/>
                    <a:pt x="5483" y="4380"/>
                  </a:cubicBezTo>
                  <a:lnTo>
                    <a:pt x="5483" y="2647"/>
                  </a:lnTo>
                  <a:cubicBezTo>
                    <a:pt x="4979" y="2584"/>
                    <a:pt x="4506" y="2332"/>
                    <a:pt x="4160" y="2017"/>
                  </a:cubicBezTo>
                  <a:cubicBezTo>
                    <a:pt x="3908" y="2237"/>
                    <a:pt x="3750" y="2521"/>
                    <a:pt x="3624" y="2773"/>
                  </a:cubicBezTo>
                  <a:cubicBezTo>
                    <a:pt x="3466" y="2584"/>
                    <a:pt x="3277" y="2426"/>
                    <a:pt x="3057" y="2300"/>
                  </a:cubicBezTo>
                  <a:cubicBezTo>
                    <a:pt x="3277" y="2080"/>
                    <a:pt x="3435" y="1733"/>
                    <a:pt x="3435" y="1355"/>
                  </a:cubicBezTo>
                  <a:cubicBezTo>
                    <a:pt x="3435" y="599"/>
                    <a:pt x="2805" y="1"/>
                    <a:pt x="2049" y="1"/>
                  </a:cubicBezTo>
                  <a:close/>
                </a:path>
              </a:pathLst>
            </a:cu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5452;p83">
            <a:extLst>
              <a:ext uri="{FF2B5EF4-FFF2-40B4-BE49-F238E27FC236}">
                <a16:creationId xmlns:a16="http://schemas.microsoft.com/office/drawing/2014/main" id="{BF81DABB-E897-6801-ABF8-BF86D98D0637}"/>
              </a:ext>
            </a:extLst>
          </p:cNvPr>
          <p:cNvGrpSpPr/>
          <p:nvPr/>
        </p:nvGrpSpPr>
        <p:grpSpPr>
          <a:xfrm>
            <a:off x="6518222" y="2411969"/>
            <a:ext cx="641121" cy="475585"/>
            <a:chOff x="2678275" y="2090100"/>
            <a:chExt cx="481900" cy="357475"/>
          </a:xfrm>
          <a:solidFill>
            <a:srgbClr val="FFFF00"/>
          </a:solidFill>
        </p:grpSpPr>
        <p:sp>
          <p:nvSpPr>
            <p:cNvPr id="22" name="Google Shape;5453;p83">
              <a:extLst>
                <a:ext uri="{FF2B5EF4-FFF2-40B4-BE49-F238E27FC236}">
                  <a16:creationId xmlns:a16="http://schemas.microsoft.com/office/drawing/2014/main" id="{C52A36B8-563C-35E6-2857-752C1EE50B8F}"/>
                </a:ext>
              </a:extLst>
            </p:cNvPr>
            <p:cNvSpPr/>
            <p:nvPr/>
          </p:nvSpPr>
          <p:spPr>
            <a:xfrm>
              <a:off x="2899450" y="2249100"/>
              <a:ext cx="39550" cy="39550"/>
            </a:xfrm>
            <a:custGeom>
              <a:avLst/>
              <a:gdLst/>
              <a:ahLst/>
              <a:cxnLst/>
              <a:rect l="l" t="t" r="r" b="b"/>
              <a:pathLst>
                <a:path w="1582" h="1582" extrusionOk="0">
                  <a:moveTo>
                    <a:pt x="793" y="1"/>
                  </a:moveTo>
                  <a:cubicBezTo>
                    <a:pt x="356" y="1"/>
                    <a:pt x="1" y="353"/>
                    <a:pt x="1" y="790"/>
                  </a:cubicBezTo>
                  <a:cubicBezTo>
                    <a:pt x="1" y="1226"/>
                    <a:pt x="356" y="1581"/>
                    <a:pt x="793" y="1581"/>
                  </a:cubicBezTo>
                  <a:cubicBezTo>
                    <a:pt x="1227" y="1581"/>
                    <a:pt x="1582" y="1226"/>
                    <a:pt x="1582" y="790"/>
                  </a:cubicBezTo>
                  <a:cubicBezTo>
                    <a:pt x="1582" y="353"/>
                    <a:pt x="1227" y="1"/>
                    <a:pt x="793" y="1"/>
                  </a:cubicBezTo>
                  <a:close/>
                </a:path>
              </a:pathLst>
            </a:cu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" name="Google Shape;5454;p83">
              <a:extLst>
                <a:ext uri="{FF2B5EF4-FFF2-40B4-BE49-F238E27FC236}">
                  <a16:creationId xmlns:a16="http://schemas.microsoft.com/office/drawing/2014/main" id="{A1110890-3C7E-93DA-4144-D652E5007EA7}"/>
                </a:ext>
              </a:extLst>
            </p:cNvPr>
            <p:cNvSpPr/>
            <p:nvPr/>
          </p:nvSpPr>
          <p:spPr>
            <a:xfrm>
              <a:off x="3092400" y="2249100"/>
              <a:ext cx="39550" cy="39550"/>
            </a:xfrm>
            <a:custGeom>
              <a:avLst/>
              <a:gdLst/>
              <a:ahLst/>
              <a:cxnLst/>
              <a:rect l="l" t="t" r="r" b="b"/>
              <a:pathLst>
                <a:path w="1582" h="1582" extrusionOk="0">
                  <a:moveTo>
                    <a:pt x="790" y="1"/>
                  </a:moveTo>
                  <a:cubicBezTo>
                    <a:pt x="353" y="1"/>
                    <a:pt x="1" y="353"/>
                    <a:pt x="1" y="790"/>
                  </a:cubicBezTo>
                  <a:cubicBezTo>
                    <a:pt x="1" y="1226"/>
                    <a:pt x="353" y="1581"/>
                    <a:pt x="790" y="1581"/>
                  </a:cubicBezTo>
                  <a:cubicBezTo>
                    <a:pt x="1226" y="1581"/>
                    <a:pt x="1582" y="1226"/>
                    <a:pt x="1582" y="790"/>
                  </a:cubicBezTo>
                  <a:cubicBezTo>
                    <a:pt x="1582" y="353"/>
                    <a:pt x="1226" y="1"/>
                    <a:pt x="790" y="1"/>
                  </a:cubicBezTo>
                  <a:close/>
                </a:path>
              </a:pathLst>
            </a:cu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" name="Google Shape;5455;p83">
              <a:extLst>
                <a:ext uri="{FF2B5EF4-FFF2-40B4-BE49-F238E27FC236}">
                  <a16:creationId xmlns:a16="http://schemas.microsoft.com/office/drawing/2014/main" id="{EAF33D1F-52A8-9787-EC49-F739C8FEBB82}"/>
                </a:ext>
              </a:extLst>
            </p:cNvPr>
            <p:cNvSpPr/>
            <p:nvPr/>
          </p:nvSpPr>
          <p:spPr>
            <a:xfrm>
              <a:off x="2678350" y="2389425"/>
              <a:ext cx="481825" cy="58150"/>
            </a:xfrm>
            <a:custGeom>
              <a:avLst/>
              <a:gdLst/>
              <a:ahLst/>
              <a:cxnLst/>
              <a:rect l="l" t="t" r="r" b="b"/>
              <a:pathLst>
                <a:path w="19273" h="2326" extrusionOk="0">
                  <a:moveTo>
                    <a:pt x="1" y="1"/>
                  </a:moveTo>
                  <a:lnTo>
                    <a:pt x="1" y="1759"/>
                  </a:lnTo>
                  <a:cubicBezTo>
                    <a:pt x="1" y="2072"/>
                    <a:pt x="251" y="2325"/>
                    <a:pt x="564" y="2325"/>
                  </a:cubicBezTo>
                  <a:lnTo>
                    <a:pt x="18707" y="2325"/>
                  </a:lnTo>
                  <a:cubicBezTo>
                    <a:pt x="19020" y="2325"/>
                    <a:pt x="19273" y="2072"/>
                    <a:pt x="19273" y="1759"/>
                  </a:cubicBezTo>
                  <a:lnTo>
                    <a:pt x="19273" y="1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5" name="Google Shape;5456;p83">
              <a:extLst>
                <a:ext uri="{FF2B5EF4-FFF2-40B4-BE49-F238E27FC236}">
                  <a16:creationId xmlns:a16="http://schemas.microsoft.com/office/drawing/2014/main" id="{3D5B5D90-B66A-1F10-B517-8907AC0919F4}"/>
                </a:ext>
              </a:extLst>
            </p:cNvPr>
            <p:cNvSpPr/>
            <p:nvPr/>
          </p:nvSpPr>
          <p:spPr>
            <a:xfrm>
              <a:off x="2706600" y="2249100"/>
              <a:ext cx="39550" cy="39550"/>
            </a:xfrm>
            <a:custGeom>
              <a:avLst/>
              <a:gdLst/>
              <a:ahLst/>
              <a:cxnLst/>
              <a:rect l="l" t="t" r="r" b="b"/>
              <a:pathLst>
                <a:path w="1582" h="1582" extrusionOk="0">
                  <a:moveTo>
                    <a:pt x="789" y="1"/>
                  </a:moveTo>
                  <a:cubicBezTo>
                    <a:pt x="352" y="1"/>
                    <a:pt x="0" y="353"/>
                    <a:pt x="0" y="790"/>
                  </a:cubicBezTo>
                  <a:cubicBezTo>
                    <a:pt x="0" y="1226"/>
                    <a:pt x="352" y="1581"/>
                    <a:pt x="789" y="1581"/>
                  </a:cubicBezTo>
                  <a:cubicBezTo>
                    <a:pt x="1226" y="1581"/>
                    <a:pt x="1581" y="1226"/>
                    <a:pt x="1581" y="790"/>
                  </a:cubicBezTo>
                  <a:cubicBezTo>
                    <a:pt x="1581" y="353"/>
                    <a:pt x="1226" y="1"/>
                    <a:pt x="789" y="1"/>
                  </a:cubicBezTo>
                  <a:close/>
                </a:path>
              </a:pathLst>
            </a:cu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" name="Google Shape;5457;p83">
              <a:extLst>
                <a:ext uri="{FF2B5EF4-FFF2-40B4-BE49-F238E27FC236}">
                  <a16:creationId xmlns:a16="http://schemas.microsoft.com/office/drawing/2014/main" id="{0A902206-8D21-C221-5AB9-004AA32559AB}"/>
                </a:ext>
              </a:extLst>
            </p:cNvPr>
            <p:cNvSpPr/>
            <p:nvPr/>
          </p:nvSpPr>
          <p:spPr>
            <a:xfrm>
              <a:off x="2678275" y="2090100"/>
              <a:ext cx="481900" cy="271125"/>
            </a:xfrm>
            <a:custGeom>
              <a:avLst/>
              <a:gdLst/>
              <a:ahLst/>
              <a:cxnLst/>
              <a:rect l="l" t="t" r="r" b="b"/>
              <a:pathLst>
                <a:path w="19276" h="10845" extrusionOk="0">
                  <a:moveTo>
                    <a:pt x="9638" y="5229"/>
                  </a:moveTo>
                  <a:cubicBezTo>
                    <a:pt x="9885" y="5229"/>
                    <a:pt x="10134" y="5277"/>
                    <a:pt x="10372" y="5376"/>
                  </a:cubicBezTo>
                  <a:cubicBezTo>
                    <a:pt x="11091" y="5674"/>
                    <a:pt x="11558" y="6373"/>
                    <a:pt x="11558" y="7150"/>
                  </a:cubicBezTo>
                  <a:cubicBezTo>
                    <a:pt x="11558" y="8209"/>
                    <a:pt x="10697" y="9068"/>
                    <a:pt x="9640" y="9071"/>
                  </a:cubicBezTo>
                  <a:cubicBezTo>
                    <a:pt x="8863" y="9071"/>
                    <a:pt x="8161" y="8601"/>
                    <a:pt x="7866" y="7884"/>
                  </a:cubicBezTo>
                  <a:cubicBezTo>
                    <a:pt x="7568" y="7168"/>
                    <a:pt x="7731" y="6343"/>
                    <a:pt x="8282" y="5791"/>
                  </a:cubicBezTo>
                  <a:cubicBezTo>
                    <a:pt x="8648" y="5425"/>
                    <a:pt x="9139" y="5229"/>
                    <a:pt x="9638" y="5229"/>
                  </a:cubicBezTo>
                  <a:close/>
                  <a:moveTo>
                    <a:pt x="571" y="1"/>
                  </a:moveTo>
                  <a:cubicBezTo>
                    <a:pt x="281" y="1"/>
                    <a:pt x="3" y="226"/>
                    <a:pt x="1" y="567"/>
                  </a:cubicBezTo>
                  <a:lnTo>
                    <a:pt x="1" y="7150"/>
                  </a:lnTo>
                  <a:cubicBezTo>
                    <a:pt x="1" y="6373"/>
                    <a:pt x="471" y="5674"/>
                    <a:pt x="1187" y="5376"/>
                  </a:cubicBezTo>
                  <a:cubicBezTo>
                    <a:pt x="1425" y="5277"/>
                    <a:pt x="1674" y="5229"/>
                    <a:pt x="1921" y="5229"/>
                  </a:cubicBezTo>
                  <a:cubicBezTo>
                    <a:pt x="2420" y="5229"/>
                    <a:pt x="2912" y="5425"/>
                    <a:pt x="3280" y="5791"/>
                  </a:cubicBezTo>
                  <a:cubicBezTo>
                    <a:pt x="3828" y="6343"/>
                    <a:pt x="3994" y="7168"/>
                    <a:pt x="3696" y="7884"/>
                  </a:cubicBezTo>
                  <a:cubicBezTo>
                    <a:pt x="3398" y="8601"/>
                    <a:pt x="2699" y="9071"/>
                    <a:pt x="1922" y="9071"/>
                  </a:cubicBezTo>
                  <a:cubicBezTo>
                    <a:pt x="862" y="9068"/>
                    <a:pt x="4" y="8209"/>
                    <a:pt x="1" y="7150"/>
                  </a:cubicBezTo>
                  <a:lnTo>
                    <a:pt x="1" y="10844"/>
                  </a:lnTo>
                  <a:lnTo>
                    <a:pt x="19276" y="10844"/>
                  </a:lnTo>
                  <a:lnTo>
                    <a:pt x="19276" y="7150"/>
                  </a:lnTo>
                  <a:cubicBezTo>
                    <a:pt x="19276" y="7926"/>
                    <a:pt x="18806" y="8625"/>
                    <a:pt x="18089" y="8923"/>
                  </a:cubicBezTo>
                  <a:cubicBezTo>
                    <a:pt x="17852" y="9022"/>
                    <a:pt x="17603" y="9070"/>
                    <a:pt x="17356" y="9070"/>
                  </a:cubicBezTo>
                  <a:cubicBezTo>
                    <a:pt x="16857" y="9070"/>
                    <a:pt x="16365" y="8874"/>
                    <a:pt x="15997" y="8508"/>
                  </a:cubicBezTo>
                  <a:cubicBezTo>
                    <a:pt x="15449" y="7957"/>
                    <a:pt x="15283" y="7131"/>
                    <a:pt x="15581" y="6415"/>
                  </a:cubicBezTo>
                  <a:cubicBezTo>
                    <a:pt x="15879" y="5698"/>
                    <a:pt x="16578" y="5231"/>
                    <a:pt x="17355" y="5231"/>
                  </a:cubicBezTo>
                  <a:cubicBezTo>
                    <a:pt x="18415" y="5231"/>
                    <a:pt x="19273" y="6090"/>
                    <a:pt x="19276" y="7150"/>
                  </a:cubicBezTo>
                  <a:lnTo>
                    <a:pt x="19276" y="567"/>
                  </a:lnTo>
                  <a:cubicBezTo>
                    <a:pt x="19276" y="341"/>
                    <a:pt x="19137" y="133"/>
                    <a:pt x="18927" y="46"/>
                  </a:cubicBezTo>
                  <a:cubicBezTo>
                    <a:pt x="18857" y="17"/>
                    <a:pt x="18783" y="2"/>
                    <a:pt x="18709" y="2"/>
                  </a:cubicBezTo>
                  <a:cubicBezTo>
                    <a:pt x="18564" y="2"/>
                    <a:pt x="18420" y="58"/>
                    <a:pt x="18312" y="166"/>
                  </a:cubicBezTo>
                  <a:lnTo>
                    <a:pt x="14783" y="3641"/>
                  </a:lnTo>
                  <a:lnTo>
                    <a:pt x="9971" y="112"/>
                  </a:lnTo>
                  <a:cubicBezTo>
                    <a:pt x="9871" y="38"/>
                    <a:pt x="9754" y="1"/>
                    <a:pt x="9636" y="1"/>
                  </a:cubicBezTo>
                  <a:cubicBezTo>
                    <a:pt x="9517" y="1"/>
                    <a:pt x="9397" y="39"/>
                    <a:pt x="9297" y="115"/>
                  </a:cubicBezTo>
                  <a:lnTo>
                    <a:pt x="4656" y="3641"/>
                  </a:lnTo>
                  <a:lnTo>
                    <a:pt x="952" y="154"/>
                  </a:lnTo>
                  <a:cubicBezTo>
                    <a:pt x="840" y="48"/>
                    <a:pt x="704" y="1"/>
                    <a:pt x="571" y="1"/>
                  </a:cubicBezTo>
                  <a:close/>
                </a:path>
              </a:pathLst>
            </a:cu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4" name="Google Shape;6342;p85">
            <a:extLst>
              <a:ext uri="{FF2B5EF4-FFF2-40B4-BE49-F238E27FC236}">
                <a16:creationId xmlns:a16="http://schemas.microsoft.com/office/drawing/2014/main" id="{034C5EB2-4944-F929-9365-E4F08322C936}"/>
              </a:ext>
            </a:extLst>
          </p:cNvPr>
          <p:cNvGrpSpPr/>
          <p:nvPr/>
        </p:nvGrpSpPr>
        <p:grpSpPr>
          <a:xfrm>
            <a:off x="2266353" y="2397126"/>
            <a:ext cx="562822" cy="558297"/>
            <a:chOff x="946175" y="3253275"/>
            <a:chExt cx="298550" cy="296150"/>
          </a:xfrm>
        </p:grpSpPr>
        <p:sp>
          <p:nvSpPr>
            <p:cNvPr id="45" name="Google Shape;6343;p85">
              <a:extLst>
                <a:ext uri="{FF2B5EF4-FFF2-40B4-BE49-F238E27FC236}">
                  <a16:creationId xmlns:a16="http://schemas.microsoft.com/office/drawing/2014/main" id="{76AAA996-985C-8C4F-B0F5-D9C78DB233F4}"/>
                </a:ext>
              </a:extLst>
            </p:cNvPr>
            <p:cNvSpPr/>
            <p:nvPr/>
          </p:nvSpPr>
          <p:spPr>
            <a:xfrm>
              <a:off x="946175" y="3253275"/>
              <a:ext cx="209550" cy="261500"/>
            </a:xfrm>
            <a:custGeom>
              <a:avLst/>
              <a:gdLst/>
              <a:ahLst/>
              <a:cxnLst/>
              <a:rect l="l" t="t" r="r" b="b"/>
              <a:pathLst>
                <a:path w="8382" h="10460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344;p85">
              <a:extLst>
                <a:ext uri="{FF2B5EF4-FFF2-40B4-BE49-F238E27FC236}">
                  <a16:creationId xmlns:a16="http://schemas.microsoft.com/office/drawing/2014/main" id="{1F142C08-5FD7-91AA-0E1D-CF853547C3BB}"/>
                </a:ext>
              </a:extLst>
            </p:cNvPr>
            <p:cNvSpPr/>
            <p:nvPr/>
          </p:nvSpPr>
          <p:spPr>
            <a:xfrm>
              <a:off x="986350" y="3293425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345;p85">
              <a:extLst>
                <a:ext uri="{FF2B5EF4-FFF2-40B4-BE49-F238E27FC236}">
                  <a16:creationId xmlns:a16="http://schemas.microsoft.com/office/drawing/2014/main" id="{C02DB156-7576-80C5-C4B2-7F35B1FC57AF}"/>
                </a:ext>
              </a:extLst>
            </p:cNvPr>
            <p:cNvSpPr/>
            <p:nvPr/>
          </p:nvSpPr>
          <p:spPr>
            <a:xfrm>
              <a:off x="1051725" y="3359600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346;p85">
              <a:extLst>
                <a:ext uri="{FF2B5EF4-FFF2-40B4-BE49-F238E27FC236}">
                  <a16:creationId xmlns:a16="http://schemas.microsoft.com/office/drawing/2014/main" id="{0EE99089-1772-1895-38CA-0EF4833805B6}"/>
                </a:ext>
              </a:extLst>
            </p:cNvPr>
            <p:cNvSpPr/>
            <p:nvPr/>
          </p:nvSpPr>
          <p:spPr>
            <a:xfrm>
              <a:off x="980050" y="3289500"/>
              <a:ext cx="192200" cy="242600"/>
            </a:xfrm>
            <a:custGeom>
              <a:avLst/>
              <a:gdLst/>
              <a:ahLst/>
              <a:cxnLst/>
              <a:rect l="l" t="t" r="r" b="b"/>
              <a:pathLst>
                <a:path w="7688" h="9704" extrusionOk="0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347;p85">
              <a:extLst>
                <a:ext uri="{FF2B5EF4-FFF2-40B4-BE49-F238E27FC236}">
                  <a16:creationId xmlns:a16="http://schemas.microsoft.com/office/drawing/2014/main" id="{127F247B-8C9D-75F9-8C6D-148215C12536}"/>
                </a:ext>
              </a:extLst>
            </p:cNvPr>
            <p:cNvSpPr/>
            <p:nvPr/>
          </p:nvSpPr>
          <p:spPr>
            <a:xfrm>
              <a:off x="1154125" y="3460400"/>
              <a:ext cx="90600" cy="89025"/>
            </a:xfrm>
            <a:custGeom>
              <a:avLst/>
              <a:gdLst/>
              <a:ahLst/>
              <a:cxnLst/>
              <a:rect l="l" t="t" r="r" b="b"/>
              <a:pathLst>
                <a:path w="3624" h="3561" extrusionOk="0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31654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2D2FB-FF9B-A1BD-EEC4-5BD54730F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1C9D3EB-A42C-171A-5FC7-C3D5CC39C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버그바운티</a:t>
            </a:r>
            <a:r>
              <a:rPr lang="en-US" altLang="ko-KR" dirty="0"/>
              <a:t> </a:t>
            </a:r>
            <a:r>
              <a:rPr lang="ko-KR" altLang="en-US" dirty="0"/>
              <a:t>플랫폼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D8FA38E-B28F-2BD3-24E9-6313ED8D0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7350" y="3103234"/>
            <a:ext cx="2651700" cy="478800"/>
          </a:xfrm>
        </p:spPr>
        <p:txBody>
          <a:bodyPr/>
          <a:lstStyle/>
          <a:p>
            <a:r>
              <a:rPr lang="en-US" altLang="ko-KR" dirty="0" err="1"/>
              <a:t>hackerone</a:t>
            </a:r>
            <a:endParaRPr lang="en-US" altLang="ko-KR" dirty="0"/>
          </a:p>
        </p:txBody>
      </p:sp>
      <p:pic>
        <p:nvPicPr>
          <p:cNvPr id="4" name="Picture 2" descr="HackerOne Raises $36.4M in Series D Financing - FinSMEs">
            <a:extLst>
              <a:ext uri="{FF2B5EF4-FFF2-40B4-BE49-F238E27FC236}">
                <a16:creationId xmlns:a16="http://schemas.microsoft.com/office/drawing/2014/main" id="{8D34DE35-DFF5-A542-7AAD-652054BAA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256" y="1830845"/>
            <a:ext cx="1027888" cy="102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2A1049A-6F88-2250-D232-7F633AEE8E29}"/>
              </a:ext>
            </a:extLst>
          </p:cNvPr>
          <p:cNvSpPr txBox="1"/>
          <p:nvPr/>
        </p:nvSpPr>
        <p:spPr>
          <a:xfrm>
            <a:off x="4146550" y="1661212"/>
            <a:ext cx="3384550" cy="20002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57200" marR="0" lvl="0" indent="-304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7DE0"/>
              </a:buClr>
              <a:buSzPts val="1200"/>
              <a:buFont typeface="나눔스퀘어" panose="020B0600000101010101" pitchFamily="50" charset="-127"/>
              <a:buChar char="≫"/>
              <a:tabLst/>
              <a:defRPr/>
            </a:pPr>
            <a:r>
              <a:rPr lang="ko-KR" altLang="en-US" dirty="0">
                <a:solidFill>
                  <a:srgbClr val="E7E7E7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Lexend"/>
              </a:rPr>
              <a:t>본사 위치 </a:t>
            </a:r>
            <a:r>
              <a:rPr lang="en-US" altLang="ko-KR" dirty="0">
                <a:solidFill>
                  <a:srgbClr val="E7E7E7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Lexend"/>
              </a:rPr>
              <a:t>: </a:t>
            </a:r>
            <a:r>
              <a:rPr lang="ko-KR" altLang="en-US" dirty="0">
                <a:solidFill>
                  <a:srgbClr val="E7E7E7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Lexend"/>
              </a:rPr>
              <a:t>샌프란시스코</a:t>
            </a:r>
            <a:endParaRPr lang="en-US" altLang="ko-KR" dirty="0">
              <a:solidFill>
                <a:srgbClr val="E7E7E7"/>
              </a:solidFill>
              <a:latin typeface="나눔스퀘어" panose="020B0600000101010101" pitchFamily="50" charset="-127"/>
              <a:ea typeface="나눔스퀘어" panose="020B0600000101010101" pitchFamily="50" charset="-127"/>
              <a:sym typeface="Lexend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7DE0"/>
              </a:buClr>
              <a:buSzPts val="1200"/>
              <a:buFont typeface="나눔스퀘어" panose="020B0600000101010101" pitchFamily="50" charset="-127"/>
              <a:buChar char="≫"/>
              <a:tabLst/>
              <a:defRPr/>
            </a:pPr>
            <a:r>
              <a:rPr lang="ko-KR" altLang="en-US" dirty="0">
                <a:solidFill>
                  <a:srgbClr val="E7E7E7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Lexend"/>
              </a:rPr>
              <a:t>누적 </a:t>
            </a:r>
            <a:r>
              <a:rPr lang="en-US" altLang="ko-KR" dirty="0">
                <a:solidFill>
                  <a:srgbClr val="E7E7E7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Lexend"/>
              </a:rPr>
              <a:t>2</a:t>
            </a:r>
            <a:r>
              <a:rPr lang="ko-KR" altLang="en-US" dirty="0">
                <a:solidFill>
                  <a:srgbClr val="E7E7E7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Lexend"/>
              </a:rPr>
              <a:t>백만명 이상 해커 참여</a:t>
            </a:r>
            <a:endParaRPr lang="en-US" altLang="ko-KR" dirty="0">
              <a:solidFill>
                <a:srgbClr val="E7E7E7"/>
              </a:solidFill>
              <a:latin typeface="나눔스퀘어" panose="020B0600000101010101" pitchFamily="50" charset="-127"/>
              <a:ea typeface="나눔스퀘어" panose="020B0600000101010101" pitchFamily="50" charset="-127"/>
              <a:sym typeface="Lexend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7DE0"/>
              </a:buClr>
              <a:buSzPts val="1200"/>
              <a:buFont typeface="나눔스퀘어" panose="020B0600000101010101" pitchFamily="50" charset="-127"/>
              <a:buChar char="≫"/>
              <a:tabLst/>
              <a:defRPr/>
            </a:pPr>
            <a:r>
              <a: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sym typeface="Lexend"/>
              </a:rPr>
              <a:t>누적 </a:t>
            </a: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sym typeface="Lexend"/>
              </a:rPr>
              <a:t>1300</a:t>
            </a:r>
            <a:r>
              <a: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sym typeface="Lexend"/>
              </a:rPr>
              <a:t>여개 벤더 참여</a:t>
            </a:r>
            <a:endParaRPr kumimoji="0" lang="en-US" altLang="ko-KR" sz="1400" b="0" i="0" u="none" strike="noStrike" kern="0" cap="none" spc="0" normalizeH="0" baseline="0" noProof="0" dirty="0">
              <a:ln>
                <a:noFill/>
              </a:ln>
              <a:solidFill>
                <a:srgbClr val="E7E7E7"/>
              </a:solidFill>
              <a:effectLst/>
              <a:uLnTx/>
              <a:uFillTx/>
              <a:latin typeface="나눔스퀘어" panose="020B0600000101010101" pitchFamily="50" charset="-127"/>
              <a:ea typeface="나눔스퀘어" panose="020B0600000101010101" pitchFamily="50" charset="-127"/>
              <a:sym typeface="Lexend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7DE0"/>
              </a:buClr>
              <a:buSzPts val="1200"/>
              <a:buFont typeface="나눔스퀘어" panose="020B0600000101010101" pitchFamily="50" charset="-127"/>
              <a:buChar char="≫"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sym typeface="Lexend"/>
              </a:rPr>
              <a:t>4</a:t>
            </a:r>
            <a:r>
              <a:rPr kumimoji="0" lang="ko-KR" alt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sym typeface="Lexend"/>
              </a:rPr>
              <a:t>백여</a:t>
            </a:r>
            <a:r>
              <a: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sym typeface="Lexend"/>
              </a:rPr>
              <a:t> 개 타겟 등록</a:t>
            </a:r>
            <a:endParaRPr kumimoji="0" lang="en-US" altLang="ko-KR" sz="1400" b="0" i="0" u="none" strike="noStrike" kern="0" cap="none" spc="0" normalizeH="0" baseline="0" noProof="0" dirty="0">
              <a:ln>
                <a:noFill/>
              </a:ln>
              <a:solidFill>
                <a:srgbClr val="E7E7E7"/>
              </a:solidFill>
              <a:effectLst/>
              <a:uLnTx/>
              <a:uFillTx/>
              <a:latin typeface="나눔스퀘어" panose="020B0600000101010101" pitchFamily="50" charset="-127"/>
              <a:ea typeface="나눔스퀘어" panose="020B0600000101010101" pitchFamily="50" charset="-127"/>
              <a:sym typeface="Lexend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7DE0"/>
              </a:buClr>
              <a:buSzPts val="1200"/>
              <a:buFont typeface="나눔스퀘어" panose="020B0600000101010101" pitchFamily="50" charset="-127"/>
              <a:buChar char="≫"/>
              <a:tabLst/>
              <a:defRPr/>
            </a:pPr>
            <a:r>
              <a: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sym typeface="Lexend"/>
              </a:rPr>
              <a:t>누적 취약점 발견 수 </a:t>
            </a: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sym typeface="Lexend"/>
              </a:rPr>
              <a:t>50</a:t>
            </a:r>
            <a:r>
              <a: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sym typeface="Lexend"/>
              </a:rPr>
              <a:t>만 건 이상</a:t>
            </a:r>
            <a:endParaRPr kumimoji="0" lang="en-US" altLang="ko-KR" sz="1400" b="0" i="0" u="none" strike="noStrike" kern="0" cap="none" spc="0" normalizeH="0" baseline="0" noProof="0" dirty="0">
              <a:ln>
                <a:noFill/>
              </a:ln>
              <a:solidFill>
                <a:srgbClr val="E7E7E7"/>
              </a:solidFill>
              <a:effectLst/>
              <a:uLnTx/>
              <a:uFillTx/>
              <a:latin typeface="나눔스퀘어" panose="020B0600000101010101" pitchFamily="50" charset="-127"/>
              <a:ea typeface="나눔스퀘어" panose="020B0600000101010101" pitchFamily="50" charset="-127"/>
              <a:sym typeface="Lexend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7DE0"/>
              </a:buClr>
              <a:buSzPts val="1200"/>
              <a:buFont typeface="나눔스퀘어" panose="020B0600000101010101" pitchFamily="50" charset="-127"/>
              <a:buChar char="≫"/>
              <a:tabLst/>
              <a:defRPr/>
            </a:pPr>
            <a:r>
              <a:rPr lang="en-US" altLang="ko-KR" dirty="0">
                <a:solidFill>
                  <a:srgbClr val="E7E7E7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Lexend"/>
              </a:rPr>
              <a:t>3</a:t>
            </a:r>
            <a:r>
              <a:rPr lang="ko-KR" altLang="en-US" dirty="0">
                <a:solidFill>
                  <a:srgbClr val="E7E7E7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Lexend"/>
              </a:rPr>
              <a:t>년 이내 </a:t>
            </a:r>
            <a:r>
              <a:rPr lang="en-US" altLang="ko-KR" dirty="0">
                <a:solidFill>
                  <a:srgbClr val="E7E7E7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Lexend"/>
              </a:rPr>
              <a:t>1</a:t>
            </a:r>
            <a:r>
              <a:rPr lang="ko-KR" altLang="en-US" dirty="0">
                <a:solidFill>
                  <a:srgbClr val="E7E7E7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Lexend"/>
              </a:rPr>
              <a:t>만 여 개 이상 취약점 공개</a:t>
            </a:r>
            <a:endParaRPr lang="en-US" altLang="ko-KR" dirty="0">
              <a:solidFill>
                <a:srgbClr val="E7E7E7"/>
              </a:solidFill>
              <a:latin typeface="나눔스퀘어" panose="020B0600000101010101" pitchFamily="50" charset="-127"/>
              <a:ea typeface="나눔스퀘어" panose="020B0600000101010101" pitchFamily="50" charset="-127"/>
              <a:sym typeface="Lexend"/>
            </a:endParaRPr>
          </a:p>
        </p:txBody>
      </p:sp>
    </p:spTree>
    <p:extLst>
      <p:ext uri="{BB962C8B-B14F-4D97-AF65-F5344CB8AC3E}">
        <p14:creationId xmlns:p14="http://schemas.microsoft.com/office/powerpoint/2010/main" val="2158530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DF0B4-A424-84C4-21E8-D463544DE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060A75-E8F0-8916-BFB7-546C82DA1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타겟 선정하기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95CEB8D-9B5D-34AA-652F-61CA621EE7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 err="1"/>
              <a:t>Oppertunities</a:t>
            </a:r>
            <a:endParaRPr lang="ko-KR" altLang="en-US" dirty="0"/>
          </a:p>
        </p:txBody>
      </p:sp>
      <p:sp>
        <p:nvSpPr>
          <p:cNvPr id="6" name="부제목 5">
            <a:extLst>
              <a:ext uri="{FF2B5EF4-FFF2-40B4-BE49-F238E27FC236}">
                <a16:creationId xmlns:a16="http://schemas.microsoft.com/office/drawing/2014/main" id="{E06D07D9-9739-F262-4D78-EC17624E033B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5791200" y="4608848"/>
            <a:ext cx="1892300" cy="277019"/>
          </a:xfrm>
        </p:spPr>
        <p:txBody>
          <a:bodyPr/>
          <a:lstStyle/>
          <a:p>
            <a:pPr marL="152400" indent="0">
              <a:buNone/>
            </a:pPr>
            <a:r>
              <a:rPr lang="en-US" altLang="ko-KR" dirty="0"/>
              <a:t>2025.01.11</a:t>
            </a:r>
            <a:r>
              <a:rPr lang="ko-KR" altLang="en-US" dirty="0"/>
              <a:t> 기준</a:t>
            </a:r>
          </a:p>
        </p:txBody>
      </p:sp>
      <p:pic>
        <p:nvPicPr>
          <p:cNvPr id="9" name="그림 8" descr="텍스트, 스크린샷, 번호, 소프트웨어이(가) 표시된 사진&#10;&#10;자동 생성된 설명">
            <a:extLst>
              <a:ext uri="{FF2B5EF4-FFF2-40B4-BE49-F238E27FC236}">
                <a16:creationId xmlns:a16="http://schemas.microsoft.com/office/drawing/2014/main" id="{FDF97DD0-8080-9672-E3F9-34F2D9F9C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775" y="1737003"/>
            <a:ext cx="5632450" cy="282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15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48C35-28A5-8417-DE38-D1E894F3F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BFB1F4F-BC79-8A31-9B4F-141BFDBBC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타겟 선정하기</a:t>
            </a:r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2138AD82-70AE-B1C9-E8FA-9DFCB0CC064E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822326" y="1737003"/>
            <a:ext cx="8054974" cy="2157600"/>
          </a:xfrm>
        </p:spPr>
        <p:txBody>
          <a:bodyPr/>
          <a:lstStyle/>
          <a:p>
            <a:r>
              <a:rPr lang="ko-KR" altLang="en-US" dirty="0">
                <a:solidFill>
                  <a:srgbClr val="FFFF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윈도우용 실행 파일 또는 소스코드</a:t>
            </a:r>
            <a:endParaRPr lang="en-US" altLang="ko-KR" dirty="0">
              <a:solidFill>
                <a:srgbClr val="FFFF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dirty="0" err="1">
                <a:solidFill>
                  <a:srgbClr val="FFFF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바운티는</a:t>
            </a:r>
            <a:r>
              <a:rPr lang="ko-KR" altLang="en-US" dirty="0">
                <a:solidFill>
                  <a:srgbClr val="FFFF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반드시 지급해야 하나 금액 크기는 중요하지 않음</a:t>
            </a:r>
            <a:endParaRPr lang="en-US" altLang="ko-KR" dirty="0">
              <a:solidFill>
                <a:srgbClr val="FFFF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dirty="0" err="1">
                <a:solidFill>
                  <a:schemeClr val="accent3"/>
                </a:solidFill>
              </a:rPr>
              <a:t>바운티</a:t>
            </a:r>
            <a:r>
              <a:rPr lang="ko-KR" altLang="en-US" dirty="0">
                <a:solidFill>
                  <a:schemeClr val="accent3"/>
                </a:solidFill>
              </a:rPr>
              <a:t> 지급까지</a:t>
            </a:r>
            <a:r>
              <a:rPr lang="en-US" altLang="ko-KR" dirty="0">
                <a:solidFill>
                  <a:schemeClr val="accent3"/>
                </a:solidFill>
              </a:rPr>
              <a:t>(</a:t>
            </a:r>
            <a:r>
              <a:rPr lang="ko-KR" altLang="en-US" dirty="0">
                <a:solidFill>
                  <a:schemeClr val="accent3"/>
                </a:solidFill>
              </a:rPr>
              <a:t>패치는 포함 안함</a:t>
            </a:r>
            <a:r>
              <a:rPr lang="en-US" altLang="ko-KR" dirty="0">
                <a:solidFill>
                  <a:schemeClr val="accent3"/>
                </a:solidFill>
              </a:rPr>
              <a:t>) </a:t>
            </a:r>
            <a:r>
              <a:rPr lang="ko-KR" altLang="en-US" dirty="0">
                <a:solidFill>
                  <a:schemeClr val="accent3"/>
                </a:solidFill>
              </a:rPr>
              <a:t>소요 시간</a:t>
            </a:r>
            <a:endParaRPr lang="en-US" altLang="ko-KR" dirty="0">
              <a:solidFill>
                <a:schemeClr val="accent3"/>
              </a:solidFill>
            </a:endParaRPr>
          </a:p>
          <a:p>
            <a:r>
              <a:rPr lang="en-US" altLang="ko-KR" dirty="0"/>
              <a:t>CVE</a:t>
            </a:r>
            <a:r>
              <a:rPr lang="ko-KR" altLang="en-US" dirty="0"/>
              <a:t> 발급 여부</a:t>
            </a:r>
            <a:endParaRPr lang="en-US" altLang="ko-KR" dirty="0"/>
          </a:p>
          <a:p>
            <a:r>
              <a:rPr lang="ko-KR" altLang="en-US" dirty="0"/>
              <a:t>취약점 전체 공개 가능 여부</a:t>
            </a:r>
            <a:endParaRPr lang="en-US" altLang="ko-KR" dirty="0"/>
          </a:p>
          <a:p>
            <a:endParaRPr lang="en-US" altLang="ko-KR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1FA5B0C-03B9-ED85-8B74-48E2486460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나만의</a:t>
            </a:r>
            <a:r>
              <a:rPr lang="en-US" altLang="ko-KR" dirty="0"/>
              <a:t> </a:t>
            </a:r>
            <a:r>
              <a:rPr lang="ko-KR" altLang="en-US" dirty="0"/>
              <a:t>타겟 선정 기준</a:t>
            </a:r>
          </a:p>
        </p:txBody>
      </p:sp>
    </p:spTree>
    <p:extLst>
      <p:ext uri="{BB962C8B-B14F-4D97-AF65-F5344CB8AC3E}">
        <p14:creationId xmlns:p14="http://schemas.microsoft.com/office/powerpoint/2010/main" val="1380899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81B931-554C-798C-2904-13C8A48D4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타겟 선정하기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0DF6042-C46F-88C1-F357-334B4880AD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타겟 요약</a:t>
            </a:r>
          </a:p>
        </p:txBody>
      </p:sp>
      <p:sp>
        <p:nvSpPr>
          <p:cNvPr id="6" name="텍스트 개체 틀 4">
            <a:extLst>
              <a:ext uri="{FF2B5EF4-FFF2-40B4-BE49-F238E27FC236}">
                <a16:creationId xmlns:a16="http://schemas.microsoft.com/office/drawing/2014/main" id="{3208839D-05AD-4D3C-F347-8E78C125CBBB}"/>
              </a:ext>
            </a:extLst>
          </p:cNvPr>
          <p:cNvSpPr txBox="1">
            <a:spLocks/>
          </p:cNvSpPr>
          <p:nvPr/>
        </p:nvSpPr>
        <p:spPr>
          <a:xfrm>
            <a:off x="6122100" y="4680200"/>
            <a:ext cx="3021900" cy="38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exend"/>
              <a:buNone/>
              <a:defRPr sz="16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Lexend"/>
                <a:sym typeface="Lexen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r>
              <a:rPr lang="en-US" altLang="ko-KR" dirty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※ </a:t>
            </a:r>
            <a:r>
              <a:rPr lang="ko-KR" altLang="en-US" dirty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실제 제보한 타겟과 관련 없음</a:t>
            </a:r>
          </a:p>
        </p:txBody>
      </p:sp>
      <p:pic>
        <p:nvPicPr>
          <p:cNvPr id="8" name="그림 7" descr="텍스트, 스크린샷, 폰트, 운영 체제이(가) 표시된 사진&#10;&#10;자동 생성된 설명">
            <a:extLst>
              <a:ext uri="{FF2B5EF4-FFF2-40B4-BE49-F238E27FC236}">
                <a16:creationId xmlns:a16="http://schemas.microsoft.com/office/drawing/2014/main" id="{A9119874-790D-F9F9-3706-E3A8117F9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904" y="1554163"/>
            <a:ext cx="1940400" cy="28595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AFA8DF-50F6-F16F-B3A4-F9E66782E480}"/>
              </a:ext>
            </a:extLst>
          </p:cNvPr>
          <p:cNvSpPr txBox="1"/>
          <p:nvPr/>
        </p:nvSpPr>
        <p:spPr>
          <a:xfrm>
            <a:off x="5187950" y="2246677"/>
            <a:ext cx="124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err="1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바운티</a:t>
            </a:r>
            <a:r>
              <a:rPr lang="ko-KR" altLang="en-US" sz="12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지급 여부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05B9009-4124-895F-622C-43D00D74FD67}"/>
              </a:ext>
            </a:extLst>
          </p:cNvPr>
          <p:cNvSpPr/>
          <p:nvPr/>
        </p:nvSpPr>
        <p:spPr>
          <a:xfrm>
            <a:off x="3187700" y="2326769"/>
            <a:ext cx="984250" cy="143381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DBD6465-8112-076F-404A-D12EAA91B79F}"/>
              </a:ext>
            </a:extLst>
          </p:cNvPr>
          <p:cNvCxnSpPr>
            <a:stCxn id="10" idx="3"/>
            <a:endCxn id="9" idx="1"/>
          </p:cNvCxnSpPr>
          <p:nvPr/>
        </p:nvCxnSpPr>
        <p:spPr>
          <a:xfrm flipV="1">
            <a:off x="4171950" y="2385177"/>
            <a:ext cx="1016000" cy="13283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C4486DE3-CE8A-7A76-2BE3-235666653D72}"/>
              </a:ext>
            </a:extLst>
          </p:cNvPr>
          <p:cNvSpPr/>
          <p:nvPr/>
        </p:nvSpPr>
        <p:spPr>
          <a:xfrm>
            <a:off x="3187700" y="2768860"/>
            <a:ext cx="1708150" cy="379574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966EC0-1D23-3D3F-A803-55C0D6361C1B}"/>
              </a:ext>
            </a:extLst>
          </p:cNvPr>
          <p:cNvSpPr txBox="1"/>
          <p:nvPr/>
        </p:nvSpPr>
        <p:spPr>
          <a:xfrm>
            <a:off x="5911850" y="2822386"/>
            <a:ext cx="1485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In Scope </a:t>
            </a:r>
            <a:r>
              <a:rPr lang="ko-KR" altLang="en-US" sz="1200" dirty="0" err="1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에셋</a:t>
            </a:r>
            <a:r>
              <a:rPr lang="ko-KR" altLang="en-US" sz="12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목록</a:t>
            </a: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FDD18687-D815-3565-3428-1C23798B8C6E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4895850" y="2960886"/>
            <a:ext cx="1016000" cy="13283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BD51E5A-0F36-3A71-8F14-4DBA89CD08E4}"/>
              </a:ext>
            </a:extLst>
          </p:cNvPr>
          <p:cNvSpPr txBox="1"/>
          <p:nvPr/>
        </p:nvSpPr>
        <p:spPr>
          <a:xfrm>
            <a:off x="1348829" y="2879043"/>
            <a:ext cx="87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특이사항</a:t>
            </a:r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4028F7FC-A573-90A8-D27B-BB37619BB6C6}"/>
              </a:ext>
            </a:extLst>
          </p:cNvPr>
          <p:cNvCxnSpPr>
            <a:cxnSpLocks/>
            <a:stCxn id="19" idx="3"/>
            <a:endCxn id="24" idx="1"/>
          </p:cNvCxnSpPr>
          <p:nvPr/>
        </p:nvCxnSpPr>
        <p:spPr>
          <a:xfrm flipV="1">
            <a:off x="2227829" y="2615909"/>
            <a:ext cx="959871" cy="401634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12C8DC82-BD6B-5699-B047-D2A04E40EDA4}"/>
              </a:ext>
            </a:extLst>
          </p:cNvPr>
          <p:cNvSpPr/>
          <p:nvPr/>
        </p:nvSpPr>
        <p:spPr>
          <a:xfrm>
            <a:off x="3187700" y="2500059"/>
            <a:ext cx="1327150" cy="231699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E154E20C-93FB-7ED7-9D65-138AC0B6C82D}"/>
              </a:ext>
            </a:extLst>
          </p:cNvPr>
          <p:cNvCxnSpPr>
            <a:cxnSpLocks/>
            <a:stCxn id="19" idx="3"/>
            <a:endCxn id="30" idx="1"/>
          </p:cNvCxnSpPr>
          <p:nvPr/>
        </p:nvCxnSpPr>
        <p:spPr>
          <a:xfrm>
            <a:off x="2227829" y="3017543"/>
            <a:ext cx="959871" cy="407156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7F900004-D06D-1E17-BDA6-7E4737A1D7E2}"/>
              </a:ext>
            </a:extLst>
          </p:cNvPr>
          <p:cNvSpPr/>
          <p:nvPr/>
        </p:nvSpPr>
        <p:spPr>
          <a:xfrm>
            <a:off x="3187700" y="3308849"/>
            <a:ext cx="1327150" cy="231699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F4DB5B-4F7E-5AEA-5D8F-E9AACBC0CFD0}"/>
              </a:ext>
            </a:extLst>
          </p:cNvPr>
          <p:cNvSpPr txBox="1"/>
          <p:nvPr/>
        </p:nvSpPr>
        <p:spPr>
          <a:xfrm>
            <a:off x="377369" y="3493956"/>
            <a:ext cx="1767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명목상 </a:t>
            </a:r>
            <a:r>
              <a:rPr lang="ko-KR" altLang="en-US" sz="1200" dirty="0" err="1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바운티</a:t>
            </a:r>
            <a:r>
              <a:rPr lang="ko-KR" altLang="en-US" sz="12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지급 범위</a:t>
            </a: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20542D85-4DCB-9999-CDE0-4F8B480DD0A0}"/>
              </a:ext>
            </a:extLst>
          </p:cNvPr>
          <p:cNvCxnSpPr>
            <a:cxnSpLocks/>
            <a:stCxn id="40" idx="3"/>
            <a:endCxn id="42" idx="1"/>
          </p:cNvCxnSpPr>
          <p:nvPr/>
        </p:nvCxnSpPr>
        <p:spPr>
          <a:xfrm>
            <a:off x="2145127" y="3632456"/>
            <a:ext cx="1042573" cy="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65F25B30-6991-B956-307F-23288E4A4B9D}"/>
              </a:ext>
            </a:extLst>
          </p:cNvPr>
          <p:cNvSpPr/>
          <p:nvPr/>
        </p:nvSpPr>
        <p:spPr>
          <a:xfrm>
            <a:off x="3187700" y="3563948"/>
            <a:ext cx="1327150" cy="137016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5E2FBDC3-BEAE-94D0-AEB4-1893996CE0D5}"/>
              </a:ext>
            </a:extLst>
          </p:cNvPr>
          <p:cNvCxnSpPr>
            <a:cxnSpLocks/>
            <a:stCxn id="52" idx="3"/>
            <a:endCxn id="56" idx="1"/>
          </p:cNvCxnSpPr>
          <p:nvPr/>
        </p:nvCxnSpPr>
        <p:spPr>
          <a:xfrm flipV="1">
            <a:off x="4514850" y="3770955"/>
            <a:ext cx="999275" cy="4394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1088319D-372B-44D0-C728-A4C952582124}"/>
              </a:ext>
            </a:extLst>
          </p:cNvPr>
          <p:cNvSpPr/>
          <p:nvPr/>
        </p:nvSpPr>
        <p:spPr>
          <a:xfrm>
            <a:off x="3187700" y="3724364"/>
            <a:ext cx="1327150" cy="101969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67E65F6-118A-A082-9944-200AD37C7A44}"/>
              </a:ext>
            </a:extLst>
          </p:cNvPr>
          <p:cNvSpPr txBox="1"/>
          <p:nvPr/>
        </p:nvSpPr>
        <p:spPr>
          <a:xfrm>
            <a:off x="5514125" y="3632455"/>
            <a:ext cx="1767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response</a:t>
            </a:r>
            <a:r>
              <a:rPr lang="ko-KR" altLang="en-US" sz="12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2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efficiency</a:t>
            </a:r>
            <a:endParaRPr lang="ko-KR" altLang="en-US" sz="120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35212669"/>
      </p:ext>
    </p:extLst>
  </p:cSld>
  <p:clrMapOvr>
    <a:masterClrMapping/>
  </p:clrMapOvr>
</p:sld>
</file>

<file path=ppt/theme/theme1.xml><?xml version="1.0" encoding="utf-8"?>
<a:theme xmlns:a="http://schemas.openxmlformats.org/drawingml/2006/main" name="Whales Protection Fundraising on World Whale Day by Slidesgo">
  <a:themeElements>
    <a:clrScheme name="Simple Light">
      <a:dk1>
        <a:srgbClr val="E7E7E7"/>
      </a:dk1>
      <a:lt1>
        <a:srgbClr val="000026"/>
      </a:lt1>
      <a:dk2>
        <a:srgbClr val="010042"/>
      </a:dk2>
      <a:lt2>
        <a:srgbClr val="0100A2"/>
      </a:lt2>
      <a:accent1>
        <a:srgbClr val="005ACD"/>
      </a:accent1>
      <a:accent2>
        <a:srgbClr val="307DE0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E7E7E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72dc24d-8316-471b-85c9-d30b405d3c4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8BDE210B019290408842FAC8EFCF8294" ma:contentTypeVersion="13" ma:contentTypeDescription="새 문서를 만듭니다." ma:contentTypeScope="" ma:versionID="83a0a57be25b3146af14501679dd3a48">
  <xsd:schema xmlns:xsd="http://www.w3.org/2001/XMLSchema" xmlns:xs="http://www.w3.org/2001/XMLSchema" xmlns:p="http://schemas.microsoft.com/office/2006/metadata/properties" xmlns:ns3="172dc24d-8316-471b-85c9-d30b405d3c49" targetNamespace="http://schemas.microsoft.com/office/2006/metadata/properties" ma:root="true" ma:fieldsID="06230e6d0db6ed66319fb4c336e107bc" ns3:_="">
    <xsd:import namespace="172dc24d-8316-471b-85c9-d30b405d3c4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2dc24d-8316-471b-85c9-d30b405d3c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1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54FB3D-C37F-4322-B19B-E6042000ED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5F1308-E75C-474B-8EB2-BCCECB589025}">
  <ds:schemaRefs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72dc24d-8316-471b-85c9-d30b405d3c49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31FF962-B75F-47C2-AB49-E05519A6F1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2dc24d-8316-471b-85c9-d30b405d3c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4033</TotalTime>
  <Words>1243</Words>
  <Application>Microsoft Office PowerPoint</Application>
  <PresentationFormat>화면 슬라이드 쇼(16:9)</PresentationFormat>
  <Paragraphs>310</Paragraphs>
  <Slides>44</Slides>
  <Notes>5</Notes>
  <HiddenSlides>0</HiddenSlides>
  <MMClips>1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44</vt:i4>
      </vt:variant>
    </vt:vector>
  </HeadingPairs>
  <TitlesOfParts>
    <vt:vector size="57" baseType="lpstr">
      <vt:lpstr>나눔스퀘어</vt:lpstr>
      <vt:lpstr>Lexend</vt:lpstr>
      <vt:lpstr>나눔스퀘어_ac</vt:lpstr>
      <vt:lpstr>Arial</vt:lpstr>
      <vt:lpstr>나눔스퀘어 Bold</vt:lpstr>
      <vt:lpstr>나눔스퀘어OTF Bold</vt:lpstr>
      <vt:lpstr>나눔스퀘어OTF Light</vt:lpstr>
      <vt:lpstr>나눔스퀘어 Light</vt:lpstr>
      <vt:lpstr>Wingdings</vt:lpstr>
      <vt:lpstr>Gotu</vt:lpstr>
      <vt:lpstr>나눔스퀘어_ac Bold</vt:lpstr>
      <vt:lpstr>Consolas</vt:lpstr>
      <vt:lpstr>Whales Protection Fundraising on World Whale Day by Slidesgo</vt:lpstr>
      <vt:lpstr>해외 버그바운티 플랫폼 도전기</vt:lpstr>
      <vt:lpstr>내용 구성</vt:lpstr>
      <vt:lpstr>발표자 소개</vt:lpstr>
      <vt:lpstr>버그바운티 플랫폼 </vt:lpstr>
      <vt:lpstr>버그바운티 플랫폼</vt:lpstr>
      <vt:lpstr>버그바운티 플랫폼</vt:lpstr>
      <vt:lpstr>타겟 선정하기</vt:lpstr>
      <vt:lpstr>타겟 선정하기</vt:lpstr>
      <vt:lpstr>타겟 선정하기</vt:lpstr>
      <vt:lpstr>타겟 선정하기</vt:lpstr>
      <vt:lpstr>타겟 선정하기</vt:lpstr>
      <vt:lpstr>타겟 선정하기</vt:lpstr>
      <vt:lpstr>타겟 선정하기</vt:lpstr>
      <vt:lpstr>타겟 선정하기</vt:lpstr>
      <vt:lpstr>취약점 탐색</vt:lpstr>
      <vt:lpstr>취약점 탐색</vt:lpstr>
      <vt:lpstr>취약점 탐색</vt:lpstr>
      <vt:lpstr>취약점 탐색</vt:lpstr>
      <vt:lpstr>취약점 탐색</vt:lpstr>
      <vt:lpstr>취약점 탐색</vt:lpstr>
      <vt:lpstr>취약점 탐색</vt:lpstr>
      <vt:lpstr>취약점 탐색</vt:lpstr>
      <vt:lpstr>취약점 탐색</vt:lpstr>
      <vt:lpstr>취약점 탐색</vt:lpstr>
      <vt:lpstr>취약점 탐색</vt:lpstr>
      <vt:lpstr>취약점 탐색</vt:lpstr>
      <vt:lpstr>취약점 탐색</vt:lpstr>
      <vt:lpstr>취약점 탐색</vt:lpstr>
      <vt:lpstr>취약점 탐색</vt:lpstr>
      <vt:lpstr>취약점 탐색</vt:lpstr>
      <vt:lpstr>취약점 탐색</vt:lpstr>
      <vt:lpstr>보고서 작성</vt:lpstr>
      <vt:lpstr>보고서 작성</vt:lpstr>
      <vt:lpstr>보고서 작성</vt:lpstr>
      <vt:lpstr>검증 및 보상 지급</vt:lpstr>
      <vt:lpstr>검증 및 보상 지급</vt:lpstr>
      <vt:lpstr>검증 및 보상 지급</vt:lpstr>
      <vt:lpstr>검증 및 보상 지급</vt:lpstr>
      <vt:lpstr>검증 및 보상 지급</vt:lpstr>
      <vt:lpstr>검증 및 보상 지급</vt:lpstr>
      <vt:lpstr>검증 및 보상 지급</vt:lpstr>
      <vt:lpstr>참여 후기</vt:lpstr>
      <vt:lpstr>향후 계획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oriotie</dc:creator>
  <cp:lastModifiedBy>양윤모</cp:lastModifiedBy>
  <cp:revision>14</cp:revision>
  <dcterms:modified xsi:type="dcterms:W3CDTF">2025-02-08T03:43:56Z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0x0101008BDE210B019290408842FAC8EFCF8294</vt:lpwstr>
  </property>
  <property fmtid="{D5CDD505-2E9C-101B-9397-08002B2CF9AE}" pid="3" name="OZ_DOC_VERSION">
    <vt:lpwstr>1.0</vt:lpwstr>
  </property>
  <property fmtid="{D5CDD505-2E9C-101B-9397-08002B2CF9AE}" pid="4" name="OZ_DOC_UI_LASTSTATE">
    <vt:lpwstr>{}</vt:lpwstr>
  </property>
</Properties>
</file>